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66" r:id="rId4"/>
    <p:sldId id="267" r:id="rId5"/>
    <p:sldId id="258" r:id="rId6"/>
    <p:sldId id="262" r:id="rId7"/>
    <p:sldId id="268" r:id="rId8"/>
    <p:sldId id="263" r:id="rId9"/>
    <p:sldId id="273" r:id="rId10"/>
    <p:sldId id="261" r:id="rId11"/>
    <p:sldId id="275" r:id="rId12"/>
    <p:sldId id="276" r:id="rId13"/>
    <p:sldId id="271" r:id="rId14"/>
    <p:sldId id="264" r:id="rId15"/>
    <p:sldId id="277" r:id="rId16"/>
    <p:sldId id="278" r:id="rId17"/>
    <p:sldId id="269" r:id="rId18"/>
    <p:sldId id="270" r:id="rId19"/>
    <p:sldId id="274" r:id="rId20"/>
    <p:sldId id="272" r:id="rId21"/>
    <p:sldId id="28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5" autoAdjust="0"/>
    <p:restoredTop sz="87148" autoAdjust="0"/>
  </p:normalViewPr>
  <p:slideViewPr>
    <p:cSldViewPr>
      <p:cViewPr varScale="1">
        <p:scale>
          <a:sx n="64" d="100"/>
          <a:sy n="64" d="100"/>
        </p:scale>
        <p:origin x="-169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850B3-5B66-495B-BBA3-DCB05EF6B5EA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E4350-DB8F-430E-B9DA-6DA7B7872330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In</a:t>
            </a:r>
            <a:r>
              <a:rPr lang="en-SG" baseline="0" dirty="0" smtClean="0"/>
              <a:t> Taiwan (1998), about 1 in 3,800 neurological complications</a:t>
            </a:r>
          </a:p>
          <a:p>
            <a:r>
              <a:rPr lang="en-SG" baseline="0" dirty="0" smtClean="0"/>
              <a:t>In China (2008-2012), about 1 in 3000 deaths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2</a:t>
            </a:fld>
            <a:endParaRPr lang="en-S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Comparative </a:t>
            </a:r>
            <a:r>
              <a:rPr lang="en-SG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RNAi</a:t>
            </a:r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screening reveals host factors involved in enteroviruses infection of polarized endothelial </a:t>
            </a:r>
            <a:r>
              <a:rPr lang="en-SG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monolayers</a:t>
            </a:r>
            <a:endParaRPr lang="en-SG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17</a:t>
            </a:fld>
            <a:endParaRPr lang="en-SG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GLI2 promotes cell proliferation and migration through transcriptional activation of </a:t>
            </a:r>
            <a:r>
              <a:rPr lang="en-SG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ARHGEF16</a:t>
            </a:r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 human </a:t>
            </a:r>
            <a:r>
              <a:rPr lang="en-SG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glioma</a:t>
            </a:r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cells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18</a:t>
            </a:fld>
            <a:endParaRPr lang="en-SG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19</a:t>
            </a:fld>
            <a:endParaRPr lang="en-S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“</a:t>
            </a:r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Cellular </a:t>
            </a:r>
            <a:r>
              <a:rPr lang="en-SG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microRNAs</a:t>
            </a:r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SG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Picornaviral</a:t>
            </a:r>
            <a:r>
              <a:rPr lang="en-SG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SG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Infections” (2014)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4</a:t>
            </a:fld>
            <a:endParaRPr lang="en-S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5</a:t>
            </a:fld>
            <a:endParaRPr lang="en-S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Across</a:t>
            </a:r>
            <a:r>
              <a:rPr lang="en-SG" baseline="0" dirty="0" smtClean="0"/>
              <a:t> all the timepoints, log2FC for (2i/0i, 4i/0i, etc) on RNA level remains constant within this range, but TE level changes.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8</a:t>
            </a:fld>
            <a:endParaRPr lang="en-S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Also, 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Structure-activity relationship study of </a:t>
            </a:r>
            <a:r>
              <a:rPr lang="en-SG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itraconazole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broad-range inhibitor</a:t>
            </a:r>
          </a:p>
          <a:p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SG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picornavirus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replication that targets </a:t>
            </a:r>
            <a:r>
              <a:rPr lang="en-SG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oxysterol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-binding protein (OSBP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S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dirty="0" err="1" smtClean="0"/>
              <a:t>Superfamily</a:t>
            </a:r>
            <a:r>
              <a:rPr lang="en-SG" dirty="0" smtClean="0"/>
              <a:t>:</a:t>
            </a:r>
            <a:r>
              <a:rPr lang="en-SG" baseline="0" dirty="0" smtClean="0"/>
              <a:t> </a:t>
            </a:r>
            <a:r>
              <a:rPr lang="en-SG" baseline="0" dirty="0" err="1" smtClean="0"/>
              <a:t>Ras</a:t>
            </a:r>
            <a:endParaRPr lang="en-SG" baseline="0" dirty="0" smtClean="0"/>
          </a:p>
          <a:p>
            <a:r>
              <a:rPr lang="en-SG" baseline="0" dirty="0" smtClean="0"/>
              <a:t>Family: Rho, </a:t>
            </a:r>
            <a:r>
              <a:rPr lang="en-SG" baseline="0" dirty="0" err="1" smtClean="0"/>
              <a:t>Ras</a:t>
            </a:r>
            <a:r>
              <a:rPr lang="en-SG" baseline="0" dirty="0" smtClean="0"/>
              <a:t>, Ran, </a:t>
            </a:r>
            <a:r>
              <a:rPr lang="en-SG" baseline="0" dirty="0" err="1" smtClean="0"/>
              <a:t>Rab</a:t>
            </a:r>
            <a:r>
              <a:rPr lang="en-SG" baseline="0" dirty="0" smtClean="0"/>
              <a:t>, </a:t>
            </a:r>
            <a:r>
              <a:rPr lang="en-SG" baseline="0" dirty="0" err="1" smtClean="0"/>
              <a:t>Arf</a:t>
            </a:r>
            <a:endParaRPr lang="en-SG" baseline="0" dirty="0" smtClean="0"/>
          </a:p>
          <a:p>
            <a:r>
              <a:rPr lang="en-SG" baseline="0" dirty="0" smtClean="0"/>
              <a:t>Subfamily: </a:t>
            </a:r>
            <a:r>
              <a:rPr lang="en-SG" baseline="0" dirty="0" err="1" smtClean="0"/>
              <a:t>RhoA</a:t>
            </a:r>
            <a:r>
              <a:rPr lang="en-SG" baseline="0" dirty="0" smtClean="0"/>
              <a:t>, </a:t>
            </a:r>
            <a:r>
              <a:rPr lang="en-SG" baseline="0" dirty="0" err="1" smtClean="0"/>
              <a:t>RhoD</a:t>
            </a:r>
            <a:r>
              <a:rPr lang="en-SG" baseline="0" dirty="0" smtClean="0"/>
              <a:t>, </a:t>
            </a:r>
            <a:r>
              <a:rPr lang="en-SG" baseline="0" dirty="0" err="1" smtClean="0"/>
              <a:t>Rac</a:t>
            </a:r>
            <a:r>
              <a:rPr lang="en-SG" baseline="0" dirty="0" smtClean="0"/>
              <a:t>, Cdc42 </a:t>
            </a:r>
          </a:p>
          <a:p>
            <a:endParaRPr lang="en-SG" baseline="0" dirty="0" smtClean="0"/>
          </a:p>
          <a:p>
            <a:r>
              <a:rPr lang="en-SG" baseline="0" dirty="0" smtClean="0"/>
              <a:t>Generally: </a:t>
            </a:r>
            <a:r>
              <a:rPr lang="en-SG" baseline="0" dirty="0" err="1" smtClean="0"/>
              <a:t>Ras</a:t>
            </a:r>
            <a:r>
              <a:rPr lang="en-SG" baseline="0" dirty="0" smtClean="0"/>
              <a:t> – cell proliferation</a:t>
            </a:r>
          </a:p>
          <a:p>
            <a:r>
              <a:rPr lang="en-SG" baseline="0" dirty="0" smtClean="0"/>
              <a:t>Rho – Morphology</a:t>
            </a:r>
          </a:p>
          <a:p>
            <a:r>
              <a:rPr lang="en-SG" baseline="0" dirty="0" smtClean="0"/>
              <a:t>Ran – Nuclear transport</a:t>
            </a:r>
          </a:p>
          <a:p>
            <a:r>
              <a:rPr lang="en-SG" baseline="0" dirty="0" err="1" smtClean="0"/>
              <a:t>Rab</a:t>
            </a:r>
            <a:r>
              <a:rPr lang="en-SG" baseline="0" dirty="0" smtClean="0"/>
              <a:t>/</a:t>
            </a:r>
            <a:r>
              <a:rPr lang="en-SG" baseline="0" dirty="0" err="1" smtClean="0"/>
              <a:t>Arf</a:t>
            </a:r>
            <a:r>
              <a:rPr lang="en-SG" baseline="0" dirty="0" smtClean="0"/>
              <a:t> – Vesicle transport</a:t>
            </a:r>
          </a:p>
          <a:p>
            <a:endParaRPr lang="en-SG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GDI: </a:t>
            </a:r>
            <a:r>
              <a:rPr lang="en-SG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Guanosine</a:t>
            </a:r>
            <a:r>
              <a:rPr lang="en-SG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Dissociation inhibitor, prevents GAP activity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10</a:t>
            </a:fld>
            <a:endParaRPr lang="en-S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RAN=</a:t>
            </a:r>
            <a:r>
              <a:rPr lang="en-SG" baseline="0" dirty="0" smtClean="0"/>
              <a:t> </a:t>
            </a:r>
            <a:r>
              <a:rPr lang="en-SG" baseline="0" dirty="0" err="1" smtClean="0"/>
              <a:t>Ras</a:t>
            </a:r>
            <a:r>
              <a:rPr lang="en-SG" baseline="0" dirty="0" smtClean="0"/>
              <a:t> related nuclear protein</a:t>
            </a:r>
          </a:p>
          <a:p>
            <a:r>
              <a:rPr lang="en-SG" baseline="0" dirty="0" smtClean="0"/>
              <a:t>RAN affects nuclear transport of both viral (and nuclear proteins (</a:t>
            </a:r>
            <a:r>
              <a:rPr lang="en-SG" baseline="0" dirty="0" err="1" smtClean="0"/>
              <a:t>hnRNPK</a:t>
            </a:r>
            <a:r>
              <a:rPr lang="en-SG" baseline="0" dirty="0" smtClean="0"/>
              <a:t>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11</a:t>
            </a:fld>
            <a:endParaRPr lang="en-SG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Rho </a:t>
            </a:r>
            <a:r>
              <a:rPr lang="en-SG" dirty="0" err="1" smtClean="0"/>
              <a:t>GTPase</a:t>
            </a:r>
            <a:r>
              <a:rPr lang="en-SG" dirty="0" smtClean="0"/>
              <a:t>: 6 GAPs, 2 GEFs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12</a:t>
            </a:fld>
            <a:endParaRPr lang="en-SG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https://www.ncbi.nlm.nih.gov/pmc/articles/PMC4710138/ -&gt; GAP determination</a:t>
            </a:r>
            <a:r>
              <a:rPr lang="en-SG" baseline="0" dirty="0" smtClean="0"/>
              <a:t> of specificity (Check </a:t>
            </a:r>
            <a:r>
              <a:rPr lang="en-SG" baseline="0" dirty="0" err="1" smtClean="0"/>
              <a:t>colocalisation</a:t>
            </a:r>
            <a:r>
              <a:rPr lang="en-SG" baseline="0" dirty="0" smtClean="0"/>
              <a:t>)</a:t>
            </a:r>
          </a:p>
          <a:p>
            <a:r>
              <a:rPr lang="en-SG" baseline="0" dirty="0" smtClean="0"/>
              <a:t>Ran </a:t>
            </a:r>
            <a:r>
              <a:rPr lang="en-SG" baseline="0" dirty="0" err="1" smtClean="0"/>
              <a:t>GTPase</a:t>
            </a:r>
            <a:r>
              <a:rPr lang="en-SG" baseline="0" dirty="0" smtClean="0"/>
              <a:t>: https://www.cellbiolabs.com/sites/default/files/STA-409-ran-activation-assay.pdf (Not available on Thermo)</a:t>
            </a:r>
            <a:endParaRPr lang="en-SG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13</a:t>
            </a:fld>
            <a:endParaRPr lang="en-SG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FYN – Tyrosine kinase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4350-DB8F-430E-B9DA-6DA7B7872330}" type="slidenum">
              <a:rPr lang="en-SG" smtClean="0"/>
              <a:pPr/>
              <a:t>15</a:t>
            </a:fld>
            <a:endParaRPr lang="en-S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C114-8C80-44A6-9ABB-8A7EE7DDCA19}" type="datetimeFigureOut">
              <a:rPr lang="en-SG" smtClean="0"/>
              <a:pPr/>
              <a:t>19/2/2019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A845F-1978-4549-A5E2-D8F6B85DED86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052736"/>
            <a:ext cx="7772400" cy="1470025"/>
          </a:xfrm>
        </p:spPr>
        <p:txBody>
          <a:bodyPr/>
          <a:lstStyle/>
          <a:p>
            <a:r>
              <a:rPr lang="en-SG" b="1" dirty="0" smtClean="0"/>
              <a:t>Lab </a:t>
            </a:r>
            <a:r>
              <a:rPr lang="en-SG" sz="4800" b="1" dirty="0" smtClean="0"/>
              <a:t>meeting</a:t>
            </a:r>
            <a:endParaRPr lang="en-SG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600" y="2204864"/>
            <a:ext cx="7560840" cy="1752600"/>
          </a:xfrm>
        </p:spPr>
        <p:txBody>
          <a:bodyPr>
            <a:normAutofit/>
          </a:bodyPr>
          <a:lstStyle/>
          <a:p>
            <a:r>
              <a:rPr lang="en-SG" sz="2500" b="1" dirty="0" smtClean="0"/>
              <a:t/>
            </a:r>
            <a:br>
              <a:rPr lang="en-SG" sz="2500" b="1" dirty="0" smtClean="0"/>
            </a:br>
            <a:r>
              <a:rPr lang="en-SG" sz="2500" dirty="0" smtClean="0">
                <a:solidFill>
                  <a:schemeClr val="bg1">
                    <a:lumMod val="50000"/>
                  </a:schemeClr>
                </a:solidFill>
              </a:rPr>
              <a:t>Studying the translational interaction between an </a:t>
            </a:r>
          </a:p>
          <a:p>
            <a:r>
              <a:rPr lang="en-SG" sz="2500" dirty="0" smtClean="0">
                <a:solidFill>
                  <a:schemeClr val="bg1">
                    <a:lumMod val="50000"/>
                  </a:schemeClr>
                </a:solidFill>
              </a:rPr>
              <a:t>EV-A71 virus and its host cell</a:t>
            </a:r>
            <a:endParaRPr lang="en-SG" sz="25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71600" y="4412704"/>
            <a:ext cx="756084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SG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Shawn Lee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SG" sz="2500" dirty="0" smtClean="0">
                <a:solidFill>
                  <a:schemeClr val="tx1">
                    <a:tint val="75000"/>
                  </a:schemeClr>
                </a:solidFill>
              </a:rPr>
              <a:t>30</a:t>
            </a:r>
            <a:r>
              <a:rPr lang="en-SG" sz="2500" baseline="30000" dirty="0" smtClean="0">
                <a:solidFill>
                  <a:schemeClr val="tx1">
                    <a:tint val="75000"/>
                  </a:schemeClr>
                </a:solidFill>
              </a:rPr>
              <a:t>th</a:t>
            </a:r>
            <a:r>
              <a:rPr lang="en-SG" sz="2500" dirty="0" smtClean="0">
                <a:solidFill>
                  <a:schemeClr val="tx1">
                    <a:tint val="75000"/>
                  </a:schemeClr>
                </a:solidFill>
              </a:rPr>
              <a:t> January 2019</a:t>
            </a:r>
            <a:endParaRPr kumimoji="0" lang="en-SG" sz="25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SG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GTPases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what are known?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340768"/>
            <a:ext cx="8064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SG" dirty="0" err="1" smtClean="0"/>
              <a:t>GTPases</a:t>
            </a:r>
            <a:r>
              <a:rPr lang="en-SG" dirty="0" smtClean="0"/>
              <a:t>: Enzymes that binds and hydrolyzes GTP; </a:t>
            </a:r>
          </a:p>
          <a:p>
            <a:pPr lvl="1">
              <a:buFontTx/>
              <a:buChar char="-"/>
            </a:pPr>
            <a:r>
              <a:rPr lang="en-SG" dirty="0" smtClean="0"/>
              <a:t>Includes  </a:t>
            </a:r>
            <a:r>
              <a:rPr lang="en-SG" dirty="0" err="1" smtClean="0"/>
              <a:t>Heterotrimeric</a:t>
            </a:r>
            <a:r>
              <a:rPr lang="en-SG" dirty="0" smtClean="0"/>
              <a:t> G proteins  (activated by GPCRs) and small </a:t>
            </a:r>
            <a:r>
              <a:rPr lang="en-SG" dirty="0" err="1" smtClean="0"/>
              <a:t>GTPases</a:t>
            </a:r>
            <a:r>
              <a:rPr lang="en-SG" dirty="0" smtClean="0"/>
              <a:t>, a.k.a. small G proteins e.g. RHO-</a:t>
            </a:r>
            <a:r>
              <a:rPr lang="en-SG" dirty="0" err="1" smtClean="0"/>
              <a:t>GTPase</a:t>
            </a:r>
            <a:endParaRPr lang="en-SG" dirty="0" smtClean="0"/>
          </a:p>
          <a:p>
            <a:pPr lvl="1">
              <a:buFontTx/>
              <a:buChar char="-"/>
            </a:pPr>
            <a:r>
              <a:rPr lang="en-SG" dirty="0" smtClean="0"/>
              <a:t> Involves various proteins including GAPs and GEFs, as well as </a:t>
            </a:r>
            <a:r>
              <a:rPr lang="en-SG" dirty="0" smtClean="0"/>
              <a:t>GDI</a:t>
            </a:r>
          </a:p>
          <a:p>
            <a:pPr>
              <a:buFontTx/>
              <a:buChar char="-"/>
            </a:pPr>
            <a:endParaRPr lang="en-SG" dirty="0" smtClean="0"/>
          </a:p>
          <a:p>
            <a:pPr>
              <a:buFontTx/>
              <a:buChar char="-"/>
            </a:pPr>
            <a:r>
              <a:rPr lang="en-SG" dirty="0" smtClean="0"/>
              <a:t> </a:t>
            </a:r>
            <a:r>
              <a:rPr lang="en-SG" dirty="0" smtClean="0"/>
              <a:t>Under the </a:t>
            </a:r>
            <a:r>
              <a:rPr lang="en-SG" dirty="0" err="1" smtClean="0"/>
              <a:t>Ras</a:t>
            </a:r>
            <a:r>
              <a:rPr lang="en-SG" dirty="0" smtClean="0"/>
              <a:t> </a:t>
            </a:r>
            <a:r>
              <a:rPr lang="en-SG" dirty="0" err="1" smtClean="0"/>
              <a:t>superfamily</a:t>
            </a:r>
            <a:r>
              <a:rPr lang="en-SG" dirty="0" smtClean="0"/>
              <a:t>, </a:t>
            </a:r>
          </a:p>
          <a:p>
            <a:pPr lvl="1">
              <a:buFontTx/>
              <a:buChar char="-"/>
            </a:pPr>
            <a:r>
              <a:rPr lang="en-SG" dirty="0" smtClean="0"/>
              <a:t>Consists of different families, including </a:t>
            </a:r>
            <a:r>
              <a:rPr lang="en-SG" dirty="0" err="1" smtClean="0"/>
              <a:t>Ras</a:t>
            </a:r>
            <a:r>
              <a:rPr lang="en-SG" dirty="0" smtClean="0"/>
              <a:t>, </a:t>
            </a:r>
            <a:r>
              <a:rPr lang="en-SG" u="sng" dirty="0" smtClean="0"/>
              <a:t>Rho</a:t>
            </a:r>
            <a:r>
              <a:rPr lang="en-SG" dirty="0" smtClean="0"/>
              <a:t>, </a:t>
            </a:r>
            <a:r>
              <a:rPr lang="en-SG" u="sng" dirty="0" smtClean="0"/>
              <a:t>Ran</a:t>
            </a:r>
            <a:r>
              <a:rPr lang="en-SG" dirty="0" smtClean="0"/>
              <a:t>, </a:t>
            </a:r>
            <a:r>
              <a:rPr lang="en-SG" dirty="0" err="1" smtClean="0"/>
              <a:t>Rab</a:t>
            </a:r>
            <a:r>
              <a:rPr lang="en-SG" dirty="0" smtClean="0"/>
              <a:t> and </a:t>
            </a:r>
            <a:r>
              <a:rPr lang="en-SG" dirty="0" err="1" smtClean="0"/>
              <a:t>Arf</a:t>
            </a:r>
            <a:endParaRPr lang="en-SG" dirty="0" smtClean="0"/>
          </a:p>
          <a:p>
            <a:pPr lvl="1">
              <a:buFontTx/>
              <a:buChar char="-"/>
            </a:pPr>
            <a:r>
              <a:rPr lang="en-SG" dirty="0" smtClean="0"/>
              <a:t> Each have different functions</a:t>
            </a:r>
          </a:p>
          <a:p>
            <a:pPr lvl="1"/>
            <a:r>
              <a:rPr lang="en-SG" dirty="0" smtClean="0"/>
              <a:t>- Differences for products at the subfamily/ family level</a:t>
            </a:r>
            <a:endParaRPr lang="en-SG" dirty="0" smtClean="0"/>
          </a:p>
          <a:p>
            <a:endParaRPr lang="en-SG" dirty="0" smtClean="0"/>
          </a:p>
          <a:p>
            <a:pPr lvl="1">
              <a:buFontTx/>
              <a:buChar char="-"/>
            </a:pPr>
            <a:endParaRPr lang="en-SG" dirty="0"/>
          </a:p>
        </p:txBody>
      </p:sp>
      <p:pic>
        <p:nvPicPr>
          <p:cNvPr id="1028" name="Picture 4" descr="Image result for diagram for small gtpas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365104"/>
            <a:ext cx="2823172" cy="20044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GTPases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what are known?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985" y="1484784"/>
            <a:ext cx="5093619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35614" y="1187460"/>
            <a:ext cx="435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u="sng" dirty="0" smtClean="0"/>
              <a:t>Examples of interactions with </a:t>
            </a:r>
            <a:r>
              <a:rPr lang="en-SG" u="sng" dirty="0" err="1" smtClean="0"/>
              <a:t>picornaviruses</a:t>
            </a:r>
            <a:endParaRPr lang="en-SG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6228184" y="177281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- Interacts via L protein (</a:t>
            </a:r>
            <a:r>
              <a:rPr lang="en-SG" dirty="0" err="1" smtClean="0"/>
              <a:t>cardiovirus</a:t>
            </a:r>
            <a:r>
              <a:rPr lang="en-SG" dirty="0" smtClean="0"/>
              <a:t>)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6048672" y="5157192"/>
            <a:ext cx="2411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SG" dirty="0" smtClean="0"/>
              <a:t>Inhibits activation of Arf1 (</a:t>
            </a:r>
            <a:r>
              <a:rPr lang="en-SG" dirty="0" err="1" smtClean="0"/>
              <a:t>Coxsackievirus</a:t>
            </a:r>
            <a:r>
              <a:rPr lang="en-SG" dirty="0" smtClean="0"/>
              <a:t> B3)</a:t>
            </a:r>
          </a:p>
          <a:p>
            <a:pPr>
              <a:buFontTx/>
              <a:buChar char="-"/>
            </a:pPr>
            <a:r>
              <a:rPr lang="en-SG" dirty="0" smtClean="0"/>
              <a:t> Affects protein transport</a:t>
            </a:r>
            <a:endParaRPr lang="en-SG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b="57227"/>
          <a:stretch>
            <a:fillRect/>
          </a:stretch>
        </p:blipFill>
        <p:spPr bwMode="auto">
          <a:xfrm>
            <a:off x="467544" y="5013176"/>
            <a:ext cx="4261495" cy="168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168352" y="6021288"/>
            <a:ext cx="1728192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t="9046"/>
          <a:stretch>
            <a:fillRect/>
          </a:stretch>
        </p:blipFill>
        <p:spPr bwMode="auto">
          <a:xfrm>
            <a:off x="395536" y="2852936"/>
            <a:ext cx="576428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300192" y="2743760"/>
            <a:ext cx="241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- </a:t>
            </a:r>
            <a:r>
              <a:rPr lang="en-SG" dirty="0" smtClean="0"/>
              <a:t>miR-197 influences EV71 infection, via RAN (Small </a:t>
            </a:r>
            <a:r>
              <a:rPr lang="en-SG" dirty="0" err="1" smtClean="0"/>
              <a:t>GTPase</a:t>
            </a:r>
            <a:r>
              <a:rPr lang="en-SG" dirty="0" smtClean="0"/>
              <a:t>), which affects nuclear transport</a:t>
            </a:r>
            <a:endParaRPr lang="en-SG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SG" sz="4000" b="1" dirty="0" smtClean="0"/>
              <a:t>A certain class/member of </a:t>
            </a:r>
            <a:r>
              <a:rPr lang="en-SG" sz="4000" b="1" dirty="0" err="1" smtClean="0"/>
              <a:t>GTPase</a:t>
            </a:r>
            <a:r>
              <a:rPr lang="en-SG" sz="4000" b="1" dirty="0" smtClean="0"/>
              <a:t> is important for establishing the infection</a:t>
            </a:r>
          </a:p>
          <a:p>
            <a:pPr lvl="1"/>
            <a:r>
              <a:rPr lang="en-SG" sz="1500" dirty="0" smtClean="0"/>
              <a:t>Majority linked to Rho </a:t>
            </a:r>
            <a:r>
              <a:rPr lang="en-SG" sz="1500" dirty="0" err="1" smtClean="0"/>
              <a:t>GTPases</a:t>
            </a:r>
            <a:r>
              <a:rPr lang="en-SG" sz="1500" dirty="0" smtClean="0"/>
              <a:t>, although some </a:t>
            </a:r>
            <a:r>
              <a:rPr lang="en-SG" sz="1500" dirty="0" err="1" smtClean="0"/>
              <a:t>Arf</a:t>
            </a:r>
            <a:r>
              <a:rPr lang="en-SG" sz="1500" dirty="0" smtClean="0"/>
              <a:t> also seen</a:t>
            </a:r>
          </a:p>
          <a:p>
            <a:pPr lvl="1"/>
            <a:r>
              <a:rPr lang="en-SG" sz="1500" dirty="0" smtClean="0"/>
              <a:t>Focusing on the </a:t>
            </a:r>
            <a:r>
              <a:rPr lang="en-SG" sz="1500" u="sng" dirty="0" smtClean="0"/>
              <a:t>translation level </a:t>
            </a:r>
            <a:r>
              <a:rPr lang="en-SG" sz="1500" dirty="0" smtClean="0"/>
              <a:t>change</a:t>
            </a:r>
          </a:p>
          <a:p>
            <a:pPr lvl="1">
              <a:buNone/>
            </a:pPr>
            <a:endParaRPr lang="en-SG" dirty="0" smtClean="0"/>
          </a:p>
          <a:p>
            <a:pPr>
              <a:buNone/>
            </a:pPr>
            <a:r>
              <a:rPr lang="en-SG" dirty="0" smtClean="0"/>
              <a:t>Distinct from Ran</a:t>
            </a:r>
          </a:p>
          <a:p>
            <a:pPr lvl="1"/>
            <a:r>
              <a:rPr lang="en-SG" sz="1600" dirty="0" smtClean="0"/>
              <a:t>Protein levels reported to be stable; half life of 7hours</a:t>
            </a:r>
          </a:p>
          <a:p>
            <a:pPr lvl="1"/>
            <a:r>
              <a:rPr lang="en-SG" sz="1600" dirty="0" smtClean="0"/>
              <a:t>Increasing percentage of RAN translated (?)</a:t>
            </a:r>
          </a:p>
          <a:p>
            <a:endParaRPr lang="en-SG" dirty="0" smtClean="0"/>
          </a:p>
          <a:p>
            <a:endParaRPr lang="en-SG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Hypothesis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G" dirty="0" smtClean="0"/>
              <a:t>Checking for changes in </a:t>
            </a:r>
            <a:r>
              <a:rPr lang="en-SG" dirty="0" err="1" smtClean="0"/>
              <a:t>GTPase</a:t>
            </a:r>
            <a:r>
              <a:rPr lang="en-SG" dirty="0" smtClean="0"/>
              <a:t> </a:t>
            </a:r>
            <a:r>
              <a:rPr lang="en-SG" dirty="0" smtClean="0"/>
              <a:t>activity through infection</a:t>
            </a:r>
            <a:endParaRPr lang="en-SG" dirty="0" smtClean="0"/>
          </a:p>
          <a:p>
            <a:pPr lvl="1"/>
            <a:r>
              <a:rPr lang="en-SG" dirty="0" smtClean="0"/>
              <a:t>Rho </a:t>
            </a:r>
            <a:r>
              <a:rPr lang="en-SG" dirty="0" err="1" smtClean="0"/>
              <a:t>GTPase</a:t>
            </a:r>
            <a:r>
              <a:rPr lang="en-SG" dirty="0" smtClean="0"/>
              <a:t> (subfamily level) specific</a:t>
            </a:r>
          </a:p>
          <a:p>
            <a:pPr lvl="1"/>
            <a:r>
              <a:rPr lang="en-SG" dirty="0" smtClean="0"/>
              <a:t>For </a:t>
            </a:r>
            <a:r>
              <a:rPr lang="en-SG" dirty="0" err="1" smtClean="0"/>
              <a:t>GTPase</a:t>
            </a:r>
            <a:r>
              <a:rPr lang="en-SG" dirty="0" smtClean="0"/>
              <a:t> member-specific activity</a:t>
            </a:r>
            <a:r>
              <a:rPr lang="en-SG" dirty="0" smtClean="0"/>
              <a:t>, do </a:t>
            </a:r>
            <a:r>
              <a:rPr lang="en-SG" dirty="0" smtClean="0"/>
              <a:t>targeted studies </a:t>
            </a:r>
            <a:r>
              <a:rPr lang="en-SG" dirty="0" smtClean="0"/>
              <a:t>to check for specificity of GAP/GEF</a:t>
            </a:r>
          </a:p>
          <a:p>
            <a:endParaRPr lang="en-SG" dirty="0" smtClean="0"/>
          </a:p>
          <a:p>
            <a:r>
              <a:rPr lang="en-SG" dirty="0" smtClean="0"/>
              <a:t>Inhibiting specific </a:t>
            </a:r>
            <a:r>
              <a:rPr lang="en-SG" dirty="0" err="1" smtClean="0"/>
              <a:t>GTPases</a:t>
            </a:r>
            <a:r>
              <a:rPr lang="en-SG" dirty="0" smtClean="0"/>
              <a:t> to check effect during infection</a:t>
            </a:r>
          </a:p>
          <a:p>
            <a:pPr lvl="1"/>
            <a:r>
              <a:rPr lang="en-SG" dirty="0" smtClean="0"/>
              <a:t>Specific Rho drugs e.g. </a:t>
            </a:r>
            <a:r>
              <a:rPr lang="en-SG" dirty="0" err="1" smtClean="0"/>
              <a:t>Rhosin</a:t>
            </a:r>
            <a:r>
              <a:rPr lang="en-SG" dirty="0" smtClean="0"/>
              <a:t> or C3 </a:t>
            </a:r>
            <a:r>
              <a:rPr lang="en-SG" dirty="0" err="1" smtClean="0"/>
              <a:t>transferase</a:t>
            </a:r>
            <a:r>
              <a:rPr lang="en-SG" dirty="0" smtClean="0"/>
              <a:t> against </a:t>
            </a:r>
            <a:r>
              <a:rPr lang="en-SG" dirty="0" err="1" smtClean="0"/>
              <a:t>RhoA</a:t>
            </a:r>
            <a:r>
              <a:rPr lang="en-SG" dirty="0" smtClean="0"/>
              <a:t>/B/C, but not cdc42/Rac1</a:t>
            </a:r>
          </a:p>
          <a:p>
            <a:pPr lvl="1"/>
            <a:r>
              <a:rPr lang="en-SG" dirty="0" smtClean="0"/>
              <a:t>Specific cdc42 drugs e.g. </a:t>
            </a:r>
            <a:r>
              <a:rPr lang="en-SG" dirty="0" err="1" smtClean="0"/>
              <a:t>Casin</a:t>
            </a:r>
            <a:r>
              <a:rPr lang="en-SG" dirty="0" smtClean="0"/>
              <a:t>, ML141</a:t>
            </a:r>
          </a:p>
          <a:p>
            <a:pPr lvl="1"/>
            <a:r>
              <a:rPr lang="en-SG" dirty="0" smtClean="0"/>
              <a:t>Specific Rho kinase inhibitors e.g. </a:t>
            </a:r>
            <a:r>
              <a:rPr lang="en-SG" dirty="0" err="1" smtClean="0"/>
              <a:t>Rhodblock</a:t>
            </a:r>
            <a:r>
              <a:rPr lang="en-SG" dirty="0" smtClean="0"/>
              <a:t> series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Relevant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experiments for </a:t>
            </a:r>
            <a:r>
              <a:rPr kumimoji="0" lang="en-US" sz="32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GTPases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of GO terms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 genes in cluster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7" name="Picture 1" descr="E:\GeneNames\02468 excel files\Analysis\Change TE but not RNA\Data from Dash\string diagram\4 clusters\4clusters_cluster2_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4723412" cy="4470999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2851428" y="1268760"/>
            <a:ext cx="5756308" cy="2011487"/>
            <a:chOff x="2851428" y="1268760"/>
            <a:chExt cx="5756308" cy="2011487"/>
          </a:xfrm>
        </p:grpSpPr>
        <p:grpSp>
          <p:nvGrpSpPr>
            <p:cNvPr id="10" name="Group 9"/>
            <p:cNvGrpSpPr/>
            <p:nvPr/>
          </p:nvGrpSpPr>
          <p:grpSpPr>
            <a:xfrm>
              <a:off x="6516216" y="1268760"/>
              <a:ext cx="2091520" cy="2011487"/>
              <a:chOff x="6516216" y="1268760"/>
              <a:chExt cx="2091520" cy="2011487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516216" y="1268760"/>
                <a:ext cx="2091520" cy="2011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Oval 8"/>
              <p:cNvSpPr/>
              <p:nvPr/>
            </p:nvSpPr>
            <p:spPr>
              <a:xfrm>
                <a:off x="7295603" y="2060848"/>
                <a:ext cx="516757" cy="2880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2851428" y="2371740"/>
              <a:ext cx="516757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29" name="Straight Arrow Connector 28"/>
            <p:cNvCxnSpPr>
              <a:stCxn id="9" idx="2"/>
            </p:cNvCxnSpPr>
            <p:nvPr/>
          </p:nvCxnSpPr>
          <p:spPr>
            <a:xfrm flipH="1">
              <a:off x="3347865" y="2204864"/>
              <a:ext cx="3947738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892464" y="2132856"/>
            <a:ext cx="5656911" cy="2012400"/>
            <a:chOff x="1892464" y="2132856"/>
            <a:chExt cx="5656911" cy="201240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92080" y="2132856"/>
              <a:ext cx="2257295" cy="201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Oval 11"/>
            <p:cNvSpPr/>
            <p:nvPr/>
          </p:nvSpPr>
          <p:spPr>
            <a:xfrm>
              <a:off x="6541263" y="3068960"/>
              <a:ext cx="516757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892464" y="2379360"/>
              <a:ext cx="516757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26" name="Straight Arrow Connector 25"/>
            <p:cNvCxnSpPr>
              <a:stCxn id="12" idx="3"/>
            </p:cNvCxnSpPr>
            <p:nvPr/>
          </p:nvCxnSpPr>
          <p:spPr>
            <a:xfrm flipH="1" flipV="1">
              <a:off x="2411761" y="2564905"/>
              <a:ext cx="4205179" cy="74990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062115" y="1844824"/>
            <a:ext cx="5610517" cy="2528668"/>
            <a:chOff x="3062115" y="1844824"/>
            <a:chExt cx="5610517" cy="2528668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60232" y="1844824"/>
              <a:ext cx="2012400" cy="201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Oval 10"/>
            <p:cNvSpPr/>
            <p:nvPr/>
          </p:nvSpPr>
          <p:spPr>
            <a:xfrm rot="19725179">
              <a:off x="7080192" y="2544565"/>
              <a:ext cx="839868" cy="3748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Oval 17"/>
            <p:cNvSpPr/>
            <p:nvPr/>
          </p:nvSpPr>
          <p:spPr>
            <a:xfrm rot="19373952">
              <a:off x="3062115" y="4013309"/>
              <a:ext cx="763367" cy="3601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19" name="Straight Arrow Connector 18"/>
            <p:cNvCxnSpPr>
              <a:stCxn id="11" idx="2"/>
              <a:endCxn id="18" idx="5"/>
            </p:cNvCxnSpPr>
            <p:nvPr/>
          </p:nvCxnSpPr>
          <p:spPr>
            <a:xfrm flipH="1">
              <a:off x="3735873" y="2949839"/>
              <a:ext cx="3405235" cy="11823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2555777" y="4005064"/>
            <a:ext cx="5334746" cy="2363984"/>
            <a:chOff x="2555777" y="4005064"/>
            <a:chExt cx="5334746" cy="2363984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80112" y="4149080"/>
              <a:ext cx="2310411" cy="2219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6660232" y="5085184"/>
              <a:ext cx="516757" cy="504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15" name="Straight Arrow Connector 14"/>
            <p:cNvCxnSpPr>
              <a:stCxn id="13" idx="2"/>
              <a:endCxn id="16" idx="4"/>
            </p:cNvCxnSpPr>
            <p:nvPr/>
          </p:nvCxnSpPr>
          <p:spPr>
            <a:xfrm flipH="1" flipV="1">
              <a:off x="2735797" y="4509120"/>
              <a:ext cx="3924435" cy="8280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2555777" y="4005064"/>
              <a:ext cx="360040" cy="504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7504" y="6444044"/>
            <a:ext cx="861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CREBBP, EP300, GLI2 and Axin1 are common in all 3 groups of different number of clusters.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of GO terms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 genes in 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cluster - </a:t>
            </a:r>
            <a:r>
              <a:rPr kumimoji="0" lang="en-US" sz="32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GTPase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1986" name="Picture 2" descr="E:\GeneNames\02468 excel files\Analysis\Change TE but not RNA\Data from Dash\string diagram\4 clusters\4clusters_cluster2_positiveregulationofGTPaseactivit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560" y="1052736"/>
            <a:ext cx="6165328" cy="58052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68144" y="1772816"/>
            <a:ext cx="120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-0.5 to 0.5;</a:t>
            </a:r>
          </a:p>
          <a:p>
            <a:r>
              <a:rPr lang="en-SG" dirty="0" smtClean="0"/>
              <a:t>4 clusters</a:t>
            </a:r>
            <a:endParaRPr lang="en-SG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of GO terms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 genes in 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cluster - </a:t>
            </a:r>
            <a:r>
              <a:rPr kumimoji="0" lang="en-US" sz="32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GTPase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8144" y="1772816"/>
            <a:ext cx="120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-0.3 to 0.3;</a:t>
            </a:r>
          </a:p>
          <a:p>
            <a:r>
              <a:rPr lang="en-SG" dirty="0" smtClean="0"/>
              <a:t>4 clusters</a:t>
            </a:r>
            <a:endParaRPr lang="en-SG" dirty="0"/>
          </a:p>
        </p:txBody>
      </p:sp>
      <p:pic>
        <p:nvPicPr>
          <p:cNvPr id="43010" name="Picture 2" descr="E:\GeneNames\02468 excel files\Analysis\Change TE but not RNA\Data from Dash\03to03\string diagram\4clusters\03_4clusters_cluster3_posregofGTPaseactivity.png"/>
          <p:cNvPicPr>
            <a:picLocks noChangeAspect="1" noChangeArrowheads="1"/>
          </p:cNvPicPr>
          <p:nvPr/>
        </p:nvPicPr>
        <p:blipFill>
          <a:blip r:embed="rId2" cstate="print"/>
          <a:srcRect l="27508" r="22868"/>
          <a:stretch>
            <a:fillRect/>
          </a:stretch>
        </p:blipFill>
        <p:spPr bwMode="auto">
          <a:xfrm>
            <a:off x="0" y="1052736"/>
            <a:ext cx="5717252" cy="558924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Relevant details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about CREBBP (CBP)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 EP300 (p300)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 descr="Image result for crebbp p300 picornavirus"/>
          <p:cNvPicPr>
            <a:picLocks noChangeAspect="1" noChangeArrowheads="1"/>
          </p:cNvPicPr>
          <p:nvPr/>
        </p:nvPicPr>
        <p:blipFill>
          <a:blip r:embed="rId3" cstate="print"/>
          <a:srcRect l="37304" b="59827"/>
          <a:stretch>
            <a:fillRect/>
          </a:stretch>
        </p:blipFill>
        <p:spPr bwMode="auto">
          <a:xfrm>
            <a:off x="1403648" y="1772816"/>
            <a:ext cx="5537516" cy="172819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67545" y="3789040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SG" dirty="0" smtClean="0"/>
              <a:t>Transcriptional </a:t>
            </a:r>
            <a:r>
              <a:rPr lang="en-SG" u="sng" dirty="0" smtClean="0"/>
              <a:t>co-activator </a:t>
            </a:r>
            <a:r>
              <a:rPr lang="en-SG" dirty="0" smtClean="0"/>
              <a:t>of TFs</a:t>
            </a:r>
          </a:p>
          <a:p>
            <a:pPr>
              <a:buFontTx/>
              <a:buChar char="-"/>
            </a:pPr>
            <a:r>
              <a:rPr lang="en-SG" dirty="0" smtClean="0"/>
              <a:t> Histone </a:t>
            </a:r>
            <a:r>
              <a:rPr lang="en-SG" dirty="0" err="1" smtClean="0"/>
              <a:t>acetyltransferases</a:t>
            </a:r>
            <a:endParaRPr lang="en-SG" dirty="0" smtClean="0"/>
          </a:p>
          <a:p>
            <a:pPr>
              <a:buFontTx/>
              <a:buChar char="-"/>
            </a:pPr>
            <a:r>
              <a:rPr lang="en-SG" dirty="0" smtClean="0"/>
              <a:t> CREBBP/P300 has a role in NF-</a:t>
            </a:r>
            <a:r>
              <a:rPr lang="en-SG" dirty="0" err="1" smtClean="0"/>
              <a:t>kB</a:t>
            </a:r>
            <a:r>
              <a:rPr lang="en-SG" dirty="0" smtClean="0"/>
              <a:t> activated transcription (growth and immune-related)</a:t>
            </a:r>
          </a:p>
          <a:p>
            <a:pPr>
              <a:buFontTx/>
              <a:buChar char="-"/>
            </a:pPr>
            <a:r>
              <a:rPr lang="en-SG" b="1" dirty="0" smtClean="0"/>
              <a:t>CREBBP </a:t>
            </a:r>
            <a:r>
              <a:rPr lang="en-SG" b="1" dirty="0" smtClean="0"/>
              <a:t>is reported to be </a:t>
            </a:r>
            <a:r>
              <a:rPr lang="en-SG" b="1" u="sng" dirty="0" smtClean="0"/>
              <a:t>important for replication</a:t>
            </a:r>
            <a:r>
              <a:rPr lang="en-SG" b="1" dirty="0" smtClean="0"/>
              <a:t> in CVB and PV infected cells in HBMEC cells (based on </a:t>
            </a:r>
            <a:r>
              <a:rPr lang="en-SG" b="1" dirty="0" err="1" smtClean="0"/>
              <a:t>siRNA</a:t>
            </a:r>
            <a:r>
              <a:rPr lang="en-SG" b="1" dirty="0" smtClean="0"/>
              <a:t> knockdown)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1578858"/>
            <a:ext cx="1728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dirty="0" err="1" smtClean="0"/>
              <a:t>Transactivation</a:t>
            </a:r>
            <a:r>
              <a:rPr lang="en-SG" sz="1500" dirty="0" smtClean="0"/>
              <a:t> domain</a:t>
            </a:r>
            <a:endParaRPr lang="en-SG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5436097" y="1570440"/>
            <a:ext cx="1728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dirty="0" err="1" smtClean="0"/>
              <a:t>Transactivation</a:t>
            </a:r>
            <a:r>
              <a:rPr lang="en-SG" sz="1500" dirty="0" smtClean="0"/>
              <a:t> domain</a:t>
            </a:r>
            <a:endParaRPr lang="en-SG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1652328"/>
            <a:ext cx="1728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dirty="0" smtClean="0"/>
              <a:t>Acetyl-</a:t>
            </a:r>
            <a:r>
              <a:rPr lang="en-SG" sz="1500" dirty="0" err="1" smtClean="0"/>
              <a:t>transferase</a:t>
            </a:r>
            <a:endParaRPr lang="en-SG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Relevant details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about GLI2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5" y="3789040"/>
            <a:ext cx="8280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SG" dirty="0" smtClean="0"/>
              <a:t>Transcription factors that bind DNA via zinc finger motifs (incl. HH pathway)</a:t>
            </a:r>
          </a:p>
          <a:p>
            <a:pPr>
              <a:buFontTx/>
              <a:buChar char="-"/>
            </a:pPr>
            <a:r>
              <a:rPr lang="en-SG" dirty="0" smtClean="0"/>
              <a:t> Gli2 can promote proliferation and migration via </a:t>
            </a:r>
            <a:r>
              <a:rPr lang="en-SG" u="sng" dirty="0" smtClean="0"/>
              <a:t>transcriptional activation of ARHGEF</a:t>
            </a:r>
          </a:p>
          <a:p>
            <a:pPr>
              <a:buFontTx/>
              <a:buChar char="-"/>
            </a:pPr>
            <a:r>
              <a:rPr lang="en-SG" dirty="0" smtClean="0"/>
              <a:t> No clear information on its use in </a:t>
            </a:r>
            <a:r>
              <a:rPr lang="en-SG" dirty="0" err="1" smtClean="0"/>
              <a:t>picornavirus</a:t>
            </a:r>
            <a:r>
              <a:rPr lang="en-SG" dirty="0" smtClean="0"/>
              <a:t>/EVA71</a:t>
            </a:r>
            <a:endParaRPr lang="en-SG" b="1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700808"/>
            <a:ext cx="76827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Relevant details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about Axin1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5" y="3789040"/>
            <a:ext cx="8280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SG" dirty="0" smtClean="0"/>
              <a:t> Contains a Regulator of G protein signaling (RGS) domain, which inactivates </a:t>
            </a:r>
            <a:r>
              <a:rPr lang="en-SG" dirty="0" err="1" smtClean="0"/>
              <a:t>heterotrimeric</a:t>
            </a:r>
            <a:r>
              <a:rPr lang="en-SG" dirty="0" smtClean="0"/>
              <a:t> </a:t>
            </a:r>
            <a:r>
              <a:rPr lang="en-SG" dirty="0" err="1" smtClean="0"/>
              <a:t>GTPases</a:t>
            </a:r>
            <a:r>
              <a:rPr lang="en-SG" dirty="0" smtClean="0"/>
              <a:t>, switching off GPCR signaling pathways</a:t>
            </a:r>
          </a:p>
          <a:p>
            <a:pPr>
              <a:buFontTx/>
              <a:buChar char="-"/>
            </a:pPr>
            <a:r>
              <a:rPr lang="en-SG" dirty="0" smtClean="0"/>
              <a:t> Involved in Wnt signaling; Destruction complex for </a:t>
            </a:r>
            <a:r>
              <a:rPr lang="en-SG" dirty="0" smtClean="0">
                <a:sym typeface="Symbol"/>
              </a:rPr>
              <a:t>-</a:t>
            </a:r>
            <a:r>
              <a:rPr lang="en-SG" dirty="0" err="1" smtClean="0">
                <a:sym typeface="Symbol"/>
              </a:rPr>
              <a:t>catenin</a:t>
            </a:r>
            <a:r>
              <a:rPr lang="en-SG" dirty="0" smtClean="0">
                <a:sym typeface="Symbol"/>
              </a:rPr>
              <a:t> via </a:t>
            </a:r>
            <a:r>
              <a:rPr lang="en-SG" dirty="0" err="1" smtClean="0">
                <a:sym typeface="Symbol"/>
              </a:rPr>
              <a:t>proteasome</a:t>
            </a:r>
            <a:r>
              <a:rPr lang="en-SG" dirty="0" smtClean="0">
                <a:sym typeface="Symbol"/>
              </a:rPr>
              <a:t> upon ubiquitination</a:t>
            </a:r>
            <a:endParaRPr lang="en-SG" dirty="0" smtClean="0"/>
          </a:p>
          <a:p>
            <a:pPr>
              <a:buFontTx/>
              <a:buChar char="-"/>
            </a:pPr>
            <a:r>
              <a:rPr lang="en-SG" dirty="0" smtClean="0"/>
              <a:t> No clear information on its </a:t>
            </a:r>
            <a:r>
              <a:rPr lang="en-SG" dirty="0" smtClean="0"/>
              <a:t>function in </a:t>
            </a:r>
            <a:r>
              <a:rPr lang="en-SG" dirty="0" err="1" smtClean="0"/>
              <a:t>picornavirus</a:t>
            </a:r>
            <a:r>
              <a:rPr lang="en-SG" dirty="0" smtClean="0"/>
              <a:t>/EVA71, no known link to small </a:t>
            </a:r>
            <a:r>
              <a:rPr lang="en-SG" dirty="0" err="1" smtClean="0"/>
              <a:t>GTPase</a:t>
            </a:r>
            <a:endParaRPr lang="en-SG" b="1" dirty="0" smtClean="0"/>
          </a:p>
          <a:p>
            <a:pPr>
              <a:buFontTx/>
              <a:buChar char="-"/>
            </a:pPr>
            <a:endParaRPr lang="en-SG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412776"/>
            <a:ext cx="7128792" cy="229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836912"/>
          </a:xfrm>
        </p:spPr>
        <p:txBody>
          <a:bodyPr>
            <a:normAutofit/>
          </a:bodyPr>
          <a:lstStyle/>
          <a:p>
            <a:r>
              <a:rPr lang="en-SG" sz="2200" i="1" dirty="0" err="1" smtClean="0"/>
              <a:t>Picornaviridae</a:t>
            </a:r>
            <a:r>
              <a:rPr lang="en-SG" sz="2200" dirty="0" smtClean="0"/>
              <a:t> family (incl. Poliovirus)</a:t>
            </a:r>
          </a:p>
          <a:p>
            <a:pPr lvl="1"/>
            <a:r>
              <a:rPr lang="en-SG" sz="1800" dirty="0" smtClean="0"/>
              <a:t>Non-enveloped , positive sense </a:t>
            </a:r>
            <a:r>
              <a:rPr lang="en-SG" sz="1800" dirty="0" err="1" smtClean="0"/>
              <a:t>ssRNA</a:t>
            </a:r>
            <a:r>
              <a:rPr lang="en-SG" sz="1800" dirty="0" smtClean="0"/>
              <a:t> virus</a:t>
            </a:r>
          </a:p>
          <a:p>
            <a:pPr lvl="1"/>
            <a:r>
              <a:rPr lang="en-SG" sz="1800" dirty="0" smtClean="0"/>
              <a:t>7.4kb in length</a:t>
            </a:r>
          </a:p>
          <a:p>
            <a:pPr lvl="1"/>
            <a:r>
              <a:rPr lang="en-SG" sz="1800" dirty="0" smtClean="0"/>
              <a:t>Internal ribosome entry site (IRES)  mediated translation</a:t>
            </a:r>
          </a:p>
          <a:p>
            <a:endParaRPr lang="en-SG" sz="1800" dirty="0" smtClean="0"/>
          </a:p>
          <a:p>
            <a:r>
              <a:rPr lang="en-SG" sz="2200" dirty="0" smtClean="0"/>
              <a:t>Along with </a:t>
            </a:r>
            <a:r>
              <a:rPr lang="en-SG" sz="2200" dirty="0" err="1" smtClean="0"/>
              <a:t>Coxsackievirus</a:t>
            </a:r>
            <a:r>
              <a:rPr lang="en-SG" sz="2200" dirty="0" smtClean="0"/>
              <a:t> (CV), EV-A71 is one of the main cause of Hand, Foot and Mouth Disease (HFMD)</a:t>
            </a:r>
          </a:p>
          <a:p>
            <a:pPr lvl="1"/>
            <a:r>
              <a:rPr lang="en-SG" sz="1800" dirty="0" smtClean="0"/>
              <a:t>Can cause complications with the nervous system and the heart </a:t>
            </a:r>
          </a:p>
          <a:p>
            <a:endParaRPr lang="en-SG" sz="1800" dirty="0" smtClean="0"/>
          </a:p>
          <a:p>
            <a:endParaRPr lang="en-SG" sz="1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  <a:solidFill>
            <a:schemeClr val="accent3">
              <a:lumMod val="75000"/>
              <a:alpha val="29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 smtClean="0"/>
              <a:t>Significance of Enterovirus-A71 (EV-A71)</a:t>
            </a:r>
            <a:endParaRPr lang="en-SG" sz="3200" b="1" dirty="0"/>
          </a:p>
        </p:txBody>
      </p:sp>
      <p:pic>
        <p:nvPicPr>
          <p:cNvPr id="5" name="Picture 2" descr="https://microbewiki.kenyon.edu/images/thumb/4/49/PIIS1473309910701948.gr1.jpeg/350px-PIIS1473309910701948.gr1.jpeg"/>
          <p:cNvPicPr>
            <a:picLocks noChangeAspect="1" noChangeArrowheads="1"/>
          </p:cNvPicPr>
          <p:nvPr/>
        </p:nvPicPr>
        <p:blipFill>
          <a:blip r:embed="rId3" cstate="print"/>
          <a:srcRect b="36438"/>
          <a:stretch>
            <a:fillRect/>
          </a:stretch>
        </p:blipFill>
        <p:spPr bwMode="auto">
          <a:xfrm>
            <a:off x="2195736" y="4581128"/>
            <a:ext cx="3960440" cy="18196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Comparing ours and Lin’s data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9664" y="5805264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- Did infection using high MOI to synchronize infection</a:t>
            </a:r>
          </a:p>
          <a:p>
            <a:r>
              <a:rPr lang="en-SG" sz="1400" dirty="0" smtClean="0"/>
              <a:t>- 3 timepoints: 1.75hpi, 3.5hpi and 6.25hpi</a:t>
            </a:r>
            <a:endParaRPr lang="en-SG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2569348" cy="203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340769"/>
            <a:ext cx="245965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1340768"/>
            <a:ext cx="2452724" cy="201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3573017"/>
            <a:ext cx="2522011" cy="201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9" y="3573017"/>
            <a:ext cx="244827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11873" y="3573017"/>
            <a:ext cx="243253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Designing experiments to verify the need for </a:t>
            </a:r>
            <a:r>
              <a:rPr lang="en-SG" dirty="0" err="1" smtClean="0"/>
              <a:t>GTPase</a:t>
            </a:r>
            <a:r>
              <a:rPr lang="en-SG" dirty="0" smtClean="0"/>
              <a:t> in infection – Rho </a:t>
            </a:r>
            <a:r>
              <a:rPr lang="en-SG" dirty="0" err="1" smtClean="0"/>
              <a:t>GTPase</a:t>
            </a:r>
            <a:endParaRPr lang="en-SG" dirty="0" smtClean="0"/>
          </a:p>
          <a:p>
            <a:r>
              <a:rPr lang="en-SG" dirty="0" smtClean="0"/>
              <a:t>Inhibiting the activity of </a:t>
            </a:r>
            <a:r>
              <a:rPr lang="en-SG" dirty="0" err="1" smtClean="0"/>
              <a:t>GTPase</a:t>
            </a:r>
            <a:r>
              <a:rPr lang="en-SG" dirty="0" smtClean="0"/>
              <a:t> and observing its effects: Small molecules that are done with 24hour incubations…</a:t>
            </a:r>
          </a:p>
          <a:p>
            <a:r>
              <a:rPr lang="en-SG" dirty="0" smtClean="0"/>
              <a:t>Literature review of link between </a:t>
            </a:r>
            <a:r>
              <a:rPr lang="en-SG" dirty="0" err="1" smtClean="0"/>
              <a:t>miRNAs</a:t>
            </a:r>
            <a:r>
              <a:rPr lang="en-SG" dirty="0" smtClean="0"/>
              <a:t>, small </a:t>
            </a:r>
            <a:r>
              <a:rPr lang="en-SG" dirty="0" err="1" smtClean="0"/>
              <a:t>GTPases</a:t>
            </a:r>
            <a:r>
              <a:rPr lang="en-SG" dirty="0" smtClean="0"/>
              <a:t> and </a:t>
            </a:r>
            <a:r>
              <a:rPr lang="en-SG" dirty="0" err="1" smtClean="0"/>
              <a:t>picornavirus</a:t>
            </a:r>
            <a:r>
              <a:rPr lang="en-SG" dirty="0" smtClean="0"/>
              <a:t> infection</a:t>
            </a:r>
          </a:p>
          <a:p>
            <a:pPr lvl="1"/>
            <a:r>
              <a:rPr lang="en-SG" dirty="0" smtClean="0"/>
              <a:t>From Ran scenario, where </a:t>
            </a:r>
            <a:r>
              <a:rPr lang="en-SG" dirty="0" err="1" smtClean="0"/>
              <a:t>miRNA</a:t>
            </a:r>
            <a:r>
              <a:rPr lang="en-SG" dirty="0" smtClean="0"/>
              <a:t> controls  its activity</a:t>
            </a:r>
          </a:p>
          <a:p>
            <a:endParaRPr lang="en-S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Ongoing work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  <a:solidFill>
            <a:schemeClr val="accent3">
              <a:lumMod val="75000"/>
              <a:alpha val="29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 smtClean="0"/>
              <a:t>Summary of EV-A71 life cycle</a:t>
            </a:r>
            <a:endParaRPr lang="en-SG" sz="3200" b="1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 b="4472"/>
          <a:stretch>
            <a:fillRect/>
          </a:stretch>
        </p:blipFill>
        <p:spPr bwMode="auto">
          <a:xfrm>
            <a:off x="683568" y="1916832"/>
            <a:ext cx="5572125" cy="41764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7544" y="175916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200" dirty="0" err="1" smtClean="0"/>
              <a:t>Clathrin</a:t>
            </a:r>
            <a:r>
              <a:rPr lang="en-SG" sz="1200" dirty="0" smtClean="0"/>
              <a:t>-mediated endocytosis</a:t>
            </a:r>
            <a:endParaRPr lang="en-SG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88224" y="2852936"/>
            <a:ext cx="2344168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u="sng" dirty="0" smtClean="0"/>
              <a:t>Sequence of events: </a:t>
            </a:r>
          </a:p>
          <a:p>
            <a:pPr>
              <a:buFontTx/>
              <a:buChar char="-"/>
            </a:pPr>
            <a:r>
              <a:rPr lang="en-SG" sz="1600" dirty="0" smtClean="0"/>
              <a:t> Entry</a:t>
            </a:r>
          </a:p>
          <a:p>
            <a:pPr>
              <a:buFontTx/>
              <a:buChar char="-"/>
            </a:pPr>
            <a:r>
              <a:rPr lang="en-SG" sz="1600" dirty="0" smtClean="0"/>
              <a:t> Translation</a:t>
            </a:r>
          </a:p>
          <a:p>
            <a:r>
              <a:rPr lang="en-SG" sz="1600" dirty="0" smtClean="0"/>
              <a:t>(switch!)</a:t>
            </a:r>
          </a:p>
          <a:p>
            <a:pPr>
              <a:buFontTx/>
              <a:buChar char="-"/>
            </a:pPr>
            <a:r>
              <a:rPr lang="en-SG" sz="1600" dirty="0" smtClean="0"/>
              <a:t> RNA synthesis</a:t>
            </a:r>
          </a:p>
          <a:p>
            <a:pPr>
              <a:buFontTx/>
              <a:buChar char="-"/>
            </a:pPr>
            <a:r>
              <a:rPr lang="en-SG" sz="1600" dirty="0" smtClean="0"/>
              <a:t> Cell lysis/ Exit</a:t>
            </a:r>
          </a:p>
          <a:p>
            <a:endParaRPr lang="en-SG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An external file that holds a picture, illustration, etc.&#10;Object name is rna-11-808-g2.jpg"/>
          <p:cNvPicPr>
            <a:picLocks noChangeAspect="1" noChangeArrowheads="1"/>
          </p:cNvPicPr>
          <p:nvPr/>
        </p:nvPicPr>
        <p:blipFill>
          <a:blip r:embed="rId3" cstate="print"/>
          <a:srcRect t="9293"/>
          <a:stretch>
            <a:fillRect/>
          </a:stretch>
        </p:blipFill>
        <p:spPr bwMode="auto">
          <a:xfrm>
            <a:off x="1547664" y="332656"/>
            <a:ext cx="6192688" cy="613759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Project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outline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556792"/>
            <a:ext cx="82809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 smtClean="0"/>
              <a:t>Aim</a:t>
            </a:r>
            <a:r>
              <a:rPr lang="en-SG" dirty="0" smtClean="0"/>
              <a:t>: To identify changes in translatome during infection of an EV-A71 infected cells </a:t>
            </a:r>
          </a:p>
          <a:p>
            <a:endParaRPr lang="en-SG" dirty="0" smtClean="0"/>
          </a:p>
          <a:p>
            <a:r>
              <a:rPr lang="en-SG" dirty="0" smtClean="0"/>
              <a:t>-&gt; Host Factors that are regulated in viral translation may be important for establishing the viral infection </a:t>
            </a:r>
          </a:p>
          <a:p>
            <a:endParaRPr lang="en-SG" dirty="0" smtClean="0"/>
          </a:p>
          <a:p>
            <a:r>
              <a:rPr lang="en-SG" u="sng" dirty="0" smtClean="0"/>
              <a:t>General Idea</a:t>
            </a:r>
            <a:endParaRPr lang="en-SG" dirty="0" smtClean="0"/>
          </a:p>
          <a:p>
            <a:pPr>
              <a:buFont typeface="Arial" pitchFamily="34" charset="0"/>
              <a:buChar char="•"/>
            </a:pPr>
            <a:r>
              <a:rPr lang="en-SG" dirty="0" smtClean="0"/>
              <a:t> Infect cells at various timepoints</a:t>
            </a:r>
          </a:p>
          <a:p>
            <a:pPr>
              <a:buFont typeface="Arial" pitchFamily="34" charset="0"/>
              <a:buChar char="•"/>
            </a:pPr>
            <a:r>
              <a:rPr lang="en-SG" dirty="0" smtClean="0"/>
              <a:t> Collect lysates post infection (cold sync-</a:t>
            </a:r>
            <a:r>
              <a:rPr lang="en-SG" dirty="0" err="1" smtClean="0"/>
              <a:t>ed</a:t>
            </a:r>
            <a:r>
              <a:rPr lang="en-SG" dirty="0" smtClean="0"/>
              <a:t>)</a:t>
            </a:r>
          </a:p>
          <a:p>
            <a:pPr lvl="1"/>
            <a:r>
              <a:rPr lang="en-SG" dirty="0" smtClean="0"/>
              <a:t>&gt; 1hpi, 6hpi, 9hpi</a:t>
            </a:r>
          </a:p>
          <a:p>
            <a:pPr lvl="1"/>
            <a:r>
              <a:rPr lang="en-SG" dirty="0" smtClean="0"/>
              <a:t>&gt; 0 hours mock, 0hpi, 2hpi, 4hpi, 6hpi, 8hpi x2</a:t>
            </a:r>
          </a:p>
          <a:p>
            <a:pPr lvl="1"/>
            <a:r>
              <a:rPr lang="en-SG" dirty="0" smtClean="0"/>
              <a:t>&gt; Sequence both </a:t>
            </a:r>
            <a:r>
              <a:rPr lang="en-SG" dirty="0" err="1" smtClean="0"/>
              <a:t>RNAseq</a:t>
            </a:r>
            <a:r>
              <a:rPr lang="en-SG" dirty="0" smtClean="0"/>
              <a:t> and RPF</a:t>
            </a:r>
          </a:p>
          <a:p>
            <a:pPr>
              <a:buFont typeface="Arial" pitchFamily="34" charset="0"/>
              <a:buChar char="•"/>
            </a:pPr>
            <a:r>
              <a:rPr lang="en-SG" dirty="0" smtClean="0"/>
              <a:t> Perform analysis to identify relevant genes </a:t>
            </a:r>
          </a:p>
          <a:p>
            <a:pPr>
              <a:buFont typeface="Arial" pitchFamily="34" charset="0"/>
              <a:buChar char="•"/>
            </a:pPr>
            <a:r>
              <a:rPr lang="en-SG" dirty="0" smtClean="0"/>
              <a:t>Validate changes of genes</a:t>
            </a:r>
          </a:p>
          <a:p>
            <a:pPr>
              <a:buFont typeface="Arial" pitchFamily="34" charset="0"/>
              <a:buChar char="•"/>
            </a:pPr>
            <a:r>
              <a:rPr lang="en-SG" dirty="0" smtClean="0"/>
              <a:t>Test for functions of genes in viral infection</a:t>
            </a:r>
          </a:p>
          <a:p>
            <a:pPr>
              <a:buFont typeface="Arial" pitchFamily="34" charset="0"/>
              <a:buChar char="•"/>
            </a:pP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85000" lnSpcReduction="20000"/>
          </a:bodyPr>
          <a:lstStyle/>
          <a:p>
            <a:r>
              <a:rPr lang="en-SG" dirty="0" smtClean="0"/>
              <a:t>Library generation for biological replicate</a:t>
            </a:r>
          </a:p>
          <a:p>
            <a:pPr lvl="1"/>
            <a:r>
              <a:rPr lang="en-SG" dirty="0" smtClean="0"/>
              <a:t>RPF </a:t>
            </a:r>
            <a:endParaRPr lang="en-S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Experimental Update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:\Experiments_HG\gel images for feb 2019 lab meeting\RPF PCR gel\Jie Min NAH 2019-01-06 22hr 36min.tif"/>
          <p:cNvPicPr>
            <a:picLocks noChangeAspect="1" noChangeArrowheads="1"/>
          </p:cNvPicPr>
          <p:nvPr/>
        </p:nvPicPr>
        <p:blipFill>
          <a:blip r:embed="rId2" cstate="print"/>
          <a:srcRect l="29767" t="9400" r="31850" b="6000"/>
          <a:stretch>
            <a:fillRect/>
          </a:stretch>
        </p:blipFill>
        <p:spPr bwMode="auto">
          <a:xfrm>
            <a:off x="899592" y="2780928"/>
            <a:ext cx="3528392" cy="3888432"/>
          </a:xfrm>
          <a:prstGeom prst="rect">
            <a:avLst/>
          </a:prstGeom>
          <a:noFill/>
        </p:spPr>
      </p:pic>
      <p:pic>
        <p:nvPicPr>
          <p:cNvPr id="1027" name="Picture 3" descr="H:\Experiments_HG\gel images for feb 2019 lab meeting\RPF PCR gel\Jie Min NAH 2019-01-06 23hr 07min_cut.tif"/>
          <p:cNvPicPr>
            <a:picLocks noChangeAspect="1" noChangeArrowheads="1"/>
          </p:cNvPicPr>
          <p:nvPr/>
        </p:nvPicPr>
        <p:blipFill>
          <a:blip r:embed="rId3" cstate="print"/>
          <a:srcRect l="33211" t="15373" r="34015" b="11213"/>
          <a:stretch>
            <a:fillRect/>
          </a:stretch>
        </p:blipFill>
        <p:spPr bwMode="auto">
          <a:xfrm>
            <a:off x="4644008" y="2780928"/>
            <a:ext cx="3471814" cy="388843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18621922">
            <a:off x="1163914" y="2502629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10bp</a:t>
            </a:r>
            <a:endParaRPr lang="en-SG" sz="1000" dirty="0"/>
          </a:p>
        </p:txBody>
      </p:sp>
      <p:sp>
        <p:nvSpPr>
          <p:cNvPr id="7" name="TextBox 6"/>
          <p:cNvSpPr txBox="1"/>
          <p:nvPr/>
        </p:nvSpPr>
        <p:spPr>
          <a:xfrm rot="18621922">
            <a:off x="4826925" y="251227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10bp</a:t>
            </a:r>
            <a:endParaRPr lang="en-SG" sz="1000" dirty="0"/>
          </a:p>
        </p:txBody>
      </p:sp>
      <p:sp>
        <p:nvSpPr>
          <p:cNvPr id="8" name="TextBox 7"/>
          <p:cNvSpPr txBox="1"/>
          <p:nvPr/>
        </p:nvSpPr>
        <p:spPr>
          <a:xfrm rot="18621922">
            <a:off x="5101196" y="2414073"/>
            <a:ext cx="729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smtClean="0"/>
              <a:t>26+32 </a:t>
            </a:r>
            <a:r>
              <a:rPr lang="en-SG" sz="1000" dirty="0" err="1" smtClean="0"/>
              <a:t>pcp</a:t>
            </a:r>
            <a:endParaRPr lang="en-SG" sz="1000" dirty="0"/>
          </a:p>
        </p:txBody>
      </p:sp>
      <p:sp>
        <p:nvSpPr>
          <p:cNvPr id="9" name="TextBox 8"/>
          <p:cNvSpPr txBox="1"/>
          <p:nvPr/>
        </p:nvSpPr>
        <p:spPr>
          <a:xfrm rot="18621922">
            <a:off x="5458145" y="254101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0m</a:t>
            </a:r>
            <a:endParaRPr lang="en-SG" sz="1000" dirty="0"/>
          </a:p>
        </p:txBody>
      </p:sp>
      <p:sp>
        <p:nvSpPr>
          <p:cNvPr id="10" name="TextBox 9"/>
          <p:cNvSpPr txBox="1"/>
          <p:nvPr/>
        </p:nvSpPr>
        <p:spPr>
          <a:xfrm rot="18621922">
            <a:off x="5795746" y="2550085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0i</a:t>
            </a:r>
            <a:endParaRPr lang="en-SG" sz="1000" dirty="0"/>
          </a:p>
        </p:txBody>
      </p:sp>
      <p:sp>
        <p:nvSpPr>
          <p:cNvPr id="11" name="TextBox 10"/>
          <p:cNvSpPr txBox="1"/>
          <p:nvPr/>
        </p:nvSpPr>
        <p:spPr>
          <a:xfrm rot="18621922">
            <a:off x="6094956" y="2547394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2i</a:t>
            </a:r>
            <a:endParaRPr lang="en-SG" sz="1000" dirty="0"/>
          </a:p>
        </p:txBody>
      </p:sp>
      <p:sp>
        <p:nvSpPr>
          <p:cNvPr id="12" name="TextBox 11"/>
          <p:cNvSpPr txBox="1"/>
          <p:nvPr/>
        </p:nvSpPr>
        <p:spPr>
          <a:xfrm rot="18621922">
            <a:off x="6395688" y="2568602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4i</a:t>
            </a:r>
            <a:endParaRPr lang="en-SG" sz="1000" dirty="0"/>
          </a:p>
        </p:txBody>
      </p:sp>
      <p:sp>
        <p:nvSpPr>
          <p:cNvPr id="14" name="TextBox 13"/>
          <p:cNvSpPr txBox="1"/>
          <p:nvPr/>
        </p:nvSpPr>
        <p:spPr>
          <a:xfrm rot="18621922">
            <a:off x="6704928" y="2568602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6i</a:t>
            </a:r>
            <a:endParaRPr lang="en-SG" sz="1000" dirty="0"/>
          </a:p>
        </p:txBody>
      </p:sp>
      <p:sp>
        <p:nvSpPr>
          <p:cNvPr id="15" name="TextBox 14"/>
          <p:cNvSpPr txBox="1"/>
          <p:nvPr/>
        </p:nvSpPr>
        <p:spPr>
          <a:xfrm rot="18621922">
            <a:off x="6992872" y="2568602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8i</a:t>
            </a:r>
            <a:endParaRPr lang="en-SG" sz="1000" dirty="0"/>
          </a:p>
        </p:txBody>
      </p:sp>
      <p:sp>
        <p:nvSpPr>
          <p:cNvPr id="16" name="TextBox 15"/>
          <p:cNvSpPr txBox="1"/>
          <p:nvPr/>
        </p:nvSpPr>
        <p:spPr>
          <a:xfrm rot="18621922">
            <a:off x="7289316" y="2523308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smtClean="0"/>
              <a:t>NTC</a:t>
            </a:r>
            <a:endParaRPr lang="en-SG" sz="1000" dirty="0"/>
          </a:p>
        </p:txBody>
      </p:sp>
      <p:sp>
        <p:nvSpPr>
          <p:cNvPr id="17" name="TextBox 16"/>
          <p:cNvSpPr txBox="1"/>
          <p:nvPr/>
        </p:nvSpPr>
        <p:spPr>
          <a:xfrm rot="18621922">
            <a:off x="7454011" y="2496937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10bp</a:t>
            </a:r>
            <a:endParaRPr lang="en-SG" sz="1000" dirty="0"/>
          </a:p>
        </p:txBody>
      </p:sp>
      <p:sp>
        <p:nvSpPr>
          <p:cNvPr id="18" name="TextBox 17"/>
          <p:cNvSpPr txBox="1"/>
          <p:nvPr/>
        </p:nvSpPr>
        <p:spPr>
          <a:xfrm rot="18621922">
            <a:off x="1428209" y="2406014"/>
            <a:ext cx="729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smtClean="0"/>
              <a:t>26+32 </a:t>
            </a:r>
            <a:r>
              <a:rPr lang="en-SG" sz="1000" dirty="0" err="1" smtClean="0"/>
              <a:t>pcp</a:t>
            </a:r>
            <a:endParaRPr lang="en-SG" sz="1000" dirty="0"/>
          </a:p>
        </p:txBody>
      </p:sp>
      <p:sp>
        <p:nvSpPr>
          <p:cNvPr id="19" name="TextBox 18"/>
          <p:cNvSpPr txBox="1"/>
          <p:nvPr/>
        </p:nvSpPr>
        <p:spPr>
          <a:xfrm rot="18621922">
            <a:off x="1785158" y="2532959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0m</a:t>
            </a:r>
            <a:endParaRPr lang="en-SG" sz="1000" dirty="0"/>
          </a:p>
        </p:txBody>
      </p:sp>
      <p:sp>
        <p:nvSpPr>
          <p:cNvPr id="20" name="TextBox 19"/>
          <p:cNvSpPr txBox="1"/>
          <p:nvPr/>
        </p:nvSpPr>
        <p:spPr>
          <a:xfrm rot="18621922">
            <a:off x="2122759" y="2542026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0i</a:t>
            </a:r>
            <a:endParaRPr lang="en-SG" sz="1000" dirty="0"/>
          </a:p>
        </p:txBody>
      </p:sp>
      <p:sp>
        <p:nvSpPr>
          <p:cNvPr id="21" name="TextBox 20"/>
          <p:cNvSpPr txBox="1"/>
          <p:nvPr/>
        </p:nvSpPr>
        <p:spPr>
          <a:xfrm rot="18621922">
            <a:off x="2421969" y="2539335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2i</a:t>
            </a:r>
            <a:endParaRPr lang="en-SG" sz="1000" dirty="0"/>
          </a:p>
        </p:txBody>
      </p:sp>
      <p:sp>
        <p:nvSpPr>
          <p:cNvPr id="22" name="TextBox 21"/>
          <p:cNvSpPr txBox="1"/>
          <p:nvPr/>
        </p:nvSpPr>
        <p:spPr>
          <a:xfrm rot="18621922">
            <a:off x="2722701" y="2560543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4i</a:t>
            </a:r>
            <a:endParaRPr lang="en-SG" sz="1000" dirty="0"/>
          </a:p>
        </p:txBody>
      </p:sp>
      <p:sp>
        <p:nvSpPr>
          <p:cNvPr id="23" name="TextBox 22"/>
          <p:cNvSpPr txBox="1"/>
          <p:nvPr/>
        </p:nvSpPr>
        <p:spPr>
          <a:xfrm rot="18621922">
            <a:off x="3031941" y="2560543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6i</a:t>
            </a:r>
            <a:endParaRPr lang="en-SG" sz="1000" dirty="0"/>
          </a:p>
        </p:txBody>
      </p:sp>
      <p:sp>
        <p:nvSpPr>
          <p:cNvPr id="24" name="TextBox 23"/>
          <p:cNvSpPr txBox="1"/>
          <p:nvPr/>
        </p:nvSpPr>
        <p:spPr>
          <a:xfrm rot="18621922">
            <a:off x="3319885" y="2560543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8i</a:t>
            </a:r>
            <a:endParaRPr lang="en-SG" sz="1000" dirty="0"/>
          </a:p>
        </p:txBody>
      </p:sp>
      <p:sp>
        <p:nvSpPr>
          <p:cNvPr id="25" name="TextBox 24"/>
          <p:cNvSpPr txBox="1"/>
          <p:nvPr/>
        </p:nvSpPr>
        <p:spPr>
          <a:xfrm rot="18621922">
            <a:off x="3616329" y="2515249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smtClean="0"/>
              <a:t>NTC</a:t>
            </a:r>
            <a:endParaRPr lang="en-SG" sz="1000" dirty="0"/>
          </a:p>
        </p:txBody>
      </p:sp>
      <p:sp>
        <p:nvSpPr>
          <p:cNvPr id="26" name="TextBox 25"/>
          <p:cNvSpPr txBox="1"/>
          <p:nvPr/>
        </p:nvSpPr>
        <p:spPr>
          <a:xfrm rot="18621922">
            <a:off x="3781024" y="2488878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10bp</a:t>
            </a:r>
            <a:endParaRPr lang="en-SG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85000" lnSpcReduction="20000"/>
          </a:bodyPr>
          <a:lstStyle/>
          <a:p>
            <a:r>
              <a:rPr lang="en-SG" dirty="0" smtClean="0"/>
              <a:t>Library generation for biological replicate</a:t>
            </a:r>
          </a:p>
          <a:p>
            <a:pPr lvl="1"/>
            <a:r>
              <a:rPr lang="en-SG" dirty="0" err="1" smtClean="0"/>
              <a:t>RNAseq</a:t>
            </a:r>
            <a:endParaRPr lang="en-S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Experimental Update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:\Experiments_HG\gel images for feb 2019 lab meeting\RNAseq PCR gel\Jie Min NAH 2019-01-04 00hr 31min.tif"/>
          <p:cNvPicPr>
            <a:picLocks noChangeAspect="1" noChangeArrowheads="1"/>
          </p:cNvPicPr>
          <p:nvPr/>
        </p:nvPicPr>
        <p:blipFill>
          <a:blip r:embed="rId2" cstate="print"/>
          <a:srcRect l="32990" t="3496" r="33362" b="18720"/>
          <a:stretch>
            <a:fillRect/>
          </a:stretch>
        </p:blipFill>
        <p:spPr bwMode="auto">
          <a:xfrm>
            <a:off x="683568" y="3019395"/>
            <a:ext cx="3168352" cy="3662121"/>
          </a:xfrm>
          <a:prstGeom prst="rect">
            <a:avLst/>
          </a:prstGeom>
          <a:noFill/>
        </p:spPr>
      </p:pic>
      <p:pic>
        <p:nvPicPr>
          <p:cNvPr id="2051" name="Picture 3" descr="H:\Experiments_HG\gel images for feb 2019 lab meeting\RNAseq PCR gel\Jie Min NAH 2019-01-04 01hr 18min_CUT.tif"/>
          <p:cNvPicPr>
            <a:picLocks noChangeAspect="1" noChangeArrowheads="1"/>
          </p:cNvPicPr>
          <p:nvPr/>
        </p:nvPicPr>
        <p:blipFill>
          <a:blip r:embed="rId3" cstate="print"/>
          <a:srcRect l="27967" t="13984" r="34889" b="2989"/>
          <a:stretch>
            <a:fillRect/>
          </a:stretch>
        </p:blipFill>
        <p:spPr bwMode="auto">
          <a:xfrm rot="432564" flipH="1">
            <a:off x="4652961" y="2738655"/>
            <a:ext cx="3659541" cy="409007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427984" y="2276872"/>
            <a:ext cx="4248472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4355976" y="2564904"/>
            <a:ext cx="576064" cy="416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4895528" y="6637784"/>
            <a:ext cx="4248472" cy="22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8028384" y="2636912"/>
            <a:ext cx="576064" cy="416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 rot="18621922">
            <a:off x="913983" y="2756753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10bp</a:t>
            </a:r>
            <a:endParaRPr lang="en-SG" sz="1000" dirty="0"/>
          </a:p>
        </p:txBody>
      </p:sp>
      <p:sp>
        <p:nvSpPr>
          <p:cNvPr id="12" name="TextBox 11"/>
          <p:cNvSpPr txBox="1"/>
          <p:nvPr/>
        </p:nvSpPr>
        <p:spPr>
          <a:xfrm rot="18621922">
            <a:off x="1129685" y="2647438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32 +47 </a:t>
            </a:r>
            <a:r>
              <a:rPr lang="en-SG" sz="1000" dirty="0" err="1" smtClean="0"/>
              <a:t>pcp</a:t>
            </a:r>
            <a:endParaRPr lang="en-SG" sz="1000" dirty="0"/>
          </a:p>
        </p:txBody>
      </p:sp>
      <p:sp>
        <p:nvSpPr>
          <p:cNvPr id="13" name="TextBox 12"/>
          <p:cNvSpPr txBox="1"/>
          <p:nvPr/>
        </p:nvSpPr>
        <p:spPr>
          <a:xfrm rot="18621922">
            <a:off x="1476497" y="2800017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0m</a:t>
            </a:r>
            <a:endParaRPr lang="en-SG" sz="1000" dirty="0"/>
          </a:p>
        </p:txBody>
      </p:sp>
      <p:sp>
        <p:nvSpPr>
          <p:cNvPr id="14" name="TextBox 13"/>
          <p:cNvSpPr txBox="1"/>
          <p:nvPr/>
        </p:nvSpPr>
        <p:spPr>
          <a:xfrm rot="18621922">
            <a:off x="1761688" y="2843934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0i</a:t>
            </a:r>
            <a:endParaRPr lang="en-SG" sz="1000" dirty="0"/>
          </a:p>
        </p:txBody>
      </p:sp>
      <p:sp>
        <p:nvSpPr>
          <p:cNvPr id="15" name="TextBox 14"/>
          <p:cNvSpPr txBox="1"/>
          <p:nvPr/>
        </p:nvSpPr>
        <p:spPr>
          <a:xfrm rot="18621922">
            <a:off x="2024320" y="2831741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2i</a:t>
            </a:r>
            <a:endParaRPr lang="en-SG" sz="1000" dirty="0"/>
          </a:p>
        </p:txBody>
      </p:sp>
      <p:sp>
        <p:nvSpPr>
          <p:cNvPr id="16" name="TextBox 15"/>
          <p:cNvSpPr txBox="1"/>
          <p:nvPr/>
        </p:nvSpPr>
        <p:spPr>
          <a:xfrm rot="18621922">
            <a:off x="2278532" y="2831741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4i</a:t>
            </a:r>
            <a:endParaRPr lang="en-SG" sz="1000" dirty="0"/>
          </a:p>
        </p:txBody>
      </p:sp>
      <p:sp>
        <p:nvSpPr>
          <p:cNvPr id="17" name="TextBox 16"/>
          <p:cNvSpPr txBox="1"/>
          <p:nvPr/>
        </p:nvSpPr>
        <p:spPr>
          <a:xfrm rot="18621922">
            <a:off x="2553776" y="2814667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6i</a:t>
            </a:r>
            <a:endParaRPr lang="en-SG" sz="1000" dirty="0"/>
          </a:p>
        </p:txBody>
      </p:sp>
      <p:sp>
        <p:nvSpPr>
          <p:cNvPr id="18" name="TextBox 17"/>
          <p:cNvSpPr txBox="1"/>
          <p:nvPr/>
        </p:nvSpPr>
        <p:spPr>
          <a:xfrm rot="18621922">
            <a:off x="2795200" y="2814667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8i</a:t>
            </a:r>
            <a:endParaRPr lang="en-SG" sz="1000" dirty="0"/>
          </a:p>
        </p:txBody>
      </p:sp>
      <p:sp>
        <p:nvSpPr>
          <p:cNvPr id="19" name="TextBox 18"/>
          <p:cNvSpPr txBox="1"/>
          <p:nvPr/>
        </p:nvSpPr>
        <p:spPr>
          <a:xfrm rot="18621922">
            <a:off x="3366398" y="2769373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NTC</a:t>
            </a:r>
            <a:endParaRPr lang="en-SG" sz="1000" dirty="0"/>
          </a:p>
        </p:txBody>
      </p:sp>
      <p:sp>
        <p:nvSpPr>
          <p:cNvPr id="20" name="TextBox 19"/>
          <p:cNvSpPr txBox="1"/>
          <p:nvPr/>
        </p:nvSpPr>
        <p:spPr>
          <a:xfrm rot="18621922">
            <a:off x="3112323" y="2743002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10bp</a:t>
            </a:r>
            <a:endParaRPr lang="en-SG" sz="1000" dirty="0"/>
          </a:p>
        </p:txBody>
      </p:sp>
      <p:sp>
        <p:nvSpPr>
          <p:cNvPr id="21" name="TextBox 20"/>
          <p:cNvSpPr txBox="1"/>
          <p:nvPr/>
        </p:nvSpPr>
        <p:spPr>
          <a:xfrm rot="18621922">
            <a:off x="5077747" y="2703796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10bp</a:t>
            </a:r>
            <a:endParaRPr lang="en-SG" sz="1000" dirty="0"/>
          </a:p>
        </p:txBody>
      </p:sp>
      <p:sp>
        <p:nvSpPr>
          <p:cNvPr id="22" name="TextBox 21"/>
          <p:cNvSpPr txBox="1"/>
          <p:nvPr/>
        </p:nvSpPr>
        <p:spPr>
          <a:xfrm rot="18621922">
            <a:off x="5293449" y="2607181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32 +47 </a:t>
            </a:r>
            <a:r>
              <a:rPr lang="en-SG" sz="1000" dirty="0" err="1" smtClean="0"/>
              <a:t>pcp</a:t>
            </a:r>
            <a:endParaRPr lang="en-SG" sz="1000" dirty="0"/>
          </a:p>
        </p:txBody>
      </p:sp>
      <p:sp>
        <p:nvSpPr>
          <p:cNvPr id="23" name="TextBox 22"/>
          <p:cNvSpPr txBox="1"/>
          <p:nvPr/>
        </p:nvSpPr>
        <p:spPr>
          <a:xfrm rot="18621922">
            <a:off x="5658337" y="2747060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0m</a:t>
            </a:r>
            <a:endParaRPr lang="en-SG" sz="1000" dirty="0"/>
          </a:p>
        </p:txBody>
      </p:sp>
      <p:sp>
        <p:nvSpPr>
          <p:cNvPr id="24" name="TextBox 23"/>
          <p:cNvSpPr txBox="1"/>
          <p:nvPr/>
        </p:nvSpPr>
        <p:spPr>
          <a:xfrm rot="18621922">
            <a:off x="5912752" y="2790977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0i</a:t>
            </a:r>
            <a:endParaRPr lang="en-SG" sz="1000" dirty="0"/>
          </a:p>
        </p:txBody>
      </p:sp>
      <p:sp>
        <p:nvSpPr>
          <p:cNvPr id="25" name="TextBox 24"/>
          <p:cNvSpPr txBox="1"/>
          <p:nvPr/>
        </p:nvSpPr>
        <p:spPr>
          <a:xfrm rot="18621922">
            <a:off x="6226308" y="2778784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2i</a:t>
            </a:r>
            <a:endParaRPr lang="en-SG" sz="1000" dirty="0"/>
          </a:p>
        </p:txBody>
      </p:sp>
      <p:sp>
        <p:nvSpPr>
          <p:cNvPr id="26" name="TextBox 25"/>
          <p:cNvSpPr txBox="1"/>
          <p:nvPr/>
        </p:nvSpPr>
        <p:spPr>
          <a:xfrm rot="18621922">
            <a:off x="6480520" y="2778784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4i</a:t>
            </a:r>
            <a:endParaRPr lang="en-SG" sz="1000" dirty="0"/>
          </a:p>
        </p:txBody>
      </p:sp>
      <p:sp>
        <p:nvSpPr>
          <p:cNvPr id="27" name="TextBox 26"/>
          <p:cNvSpPr txBox="1"/>
          <p:nvPr/>
        </p:nvSpPr>
        <p:spPr>
          <a:xfrm rot="18621922">
            <a:off x="6781164" y="2761710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6i</a:t>
            </a:r>
            <a:endParaRPr lang="en-SG" sz="1000" dirty="0"/>
          </a:p>
        </p:txBody>
      </p:sp>
      <p:sp>
        <p:nvSpPr>
          <p:cNvPr id="28" name="TextBox 27"/>
          <p:cNvSpPr txBox="1"/>
          <p:nvPr/>
        </p:nvSpPr>
        <p:spPr>
          <a:xfrm rot="18621922">
            <a:off x="7073388" y="2761710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8i</a:t>
            </a:r>
            <a:endParaRPr lang="en-SG" sz="1000" dirty="0"/>
          </a:p>
        </p:txBody>
      </p:sp>
      <p:sp>
        <p:nvSpPr>
          <p:cNvPr id="29" name="TextBox 28"/>
          <p:cNvSpPr txBox="1"/>
          <p:nvPr/>
        </p:nvSpPr>
        <p:spPr>
          <a:xfrm rot="18621922">
            <a:off x="7644586" y="2716416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NTC</a:t>
            </a:r>
            <a:endParaRPr lang="en-SG" sz="1000" dirty="0"/>
          </a:p>
        </p:txBody>
      </p:sp>
      <p:sp>
        <p:nvSpPr>
          <p:cNvPr id="30" name="TextBox 29"/>
          <p:cNvSpPr txBox="1"/>
          <p:nvPr/>
        </p:nvSpPr>
        <p:spPr>
          <a:xfrm rot="18621922">
            <a:off x="7390511" y="269004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10bp</a:t>
            </a:r>
            <a:endParaRPr lang="en-SG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 of heat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maps after clustering (0.5)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E:\GeneNames\02468 excel files\Analysis\Change TE but not RNA\Data from Dash\Heatmap6.png"/>
          <p:cNvPicPr>
            <a:picLocks noChangeAspect="1" noChangeArrowheads="1"/>
          </p:cNvPicPr>
          <p:nvPr/>
        </p:nvPicPr>
        <p:blipFill>
          <a:blip r:embed="rId3" cstate="print"/>
          <a:srcRect l="10854" r="12923"/>
          <a:stretch>
            <a:fillRect/>
          </a:stretch>
        </p:blipFill>
        <p:spPr bwMode="auto">
          <a:xfrm>
            <a:off x="6044923" y="1743199"/>
            <a:ext cx="2703541" cy="2880321"/>
          </a:xfrm>
          <a:prstGeom prst="rect">
            <a:avLst/>
          </a:prstGeom>
          <a:noFill/>
        </p:spPr>
      </p:pic>
      <p:pic>
        <p:nvPicPr>
          <p:cNvPr id="1027" name="Picture 3" descr="E:\GeneNames\02468 excel files\Analysis\Change TE but not RNA\Data from Dash\Heatmap4.png"/>
          <p:cNvPicPr>
            <a:picLocks noChangeAspect="1" noChangeArrowheads="1"/>
          </p:cNvPicPr>
          <p:nvPr/>
        </p:nvPicPr>
        <p:blipFill>
          <a:blip r:embed="rId4" cstate="print"/>
          <a:srcRect l="12636" r="24878"/>
          <a:stretch>
            <a:fillRect/>
          </a:stretch>
        </p:blipFill>
        <p:spPr bwMode="auto">
          <a:xfrm>
            <a:off x="501323" y="1743200"/>
            <a:ext cx="2342485" cy="2867100"/>
          </a:xfrm>
          <a:prstGeom prst="rect">
            <a:avLst/>
          </a:prstGeom>
          <a:noFill/>
        </p:spPr>
      </p:pic>
      <p:pic>
        <p:nvPicPr>
          <p:cNvPr id="1028" name="Picture 4" descr="E:\GeneNames\02468 excel files\Analysis\Change TE but not RNA\Data from Dash\Heatmap5.png"/>
          <p:cNvPicPr>
            <a:picLocks noChangeAspect="1" noChangeArrowheads="1"/>
          </p:cNvPicPr>
          <p:nvPr/>
        </p:nvPicPr>
        <p:blipFill>
          <a:blip r:embed="rId5" cstate="print"/>
          <a:srcRect l="11766" r="23518"/>
          <a:stretch>
            <a:fillRect/>
          </a:stretch>
        </p:blipFill>
        <p:spPr bwMode="auto">
          <a:xfrm>
            <a:off x="3286978" y="1743200"/>
            <a:ext cx="2437150" cy="288032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-8459" y="6594865"/>
            <a:ext cx="2060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Clustering by </a:t>
            </a:r>
            <a:r>
              <a:rPr lang="en-SG" sz="1000" dirty="0" err="1" smtClean="0"/>
              <a:t>kmeans</a:t>
            </a:r>
            <a:r>
              <a:rPr lang="en-SG" sz="1000" dirty="0" smtClean="0"/>
              <a:t>, done by Dash</a:t>
            </a:r>
            <a:endParaRPr lang="en-SG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95818" y="4709382"/>
            <a:ext cx="2016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u="sng" dirty="0" smtClean="0"/>
              <a:t>GO terms from cluster</a:t>
            </a:r>
            <a:endParaRPr lang="en-SG" sz="15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5055567"/>
            <a:ext cx="2736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SG" sz="1200" dirty="0" smtClean="0"/>
              <a:t> Regulation of small </a:t>
            </a:r>
            <a:r>
              <a:rPr lang="en-SG" sz="1200" dirty="0" err="1" smtClean="0"/>
              <a:t>GTPase</a:t>
            </a:r>
            <a:r>
              <a:rPr lang="en-SG" sz="1200" dirty="0" smtClean="0"/>
              <a:t> mediated signal transduction</a:t>
            </a:r>
          </a:p>
          <a:p>
            <a:pPr>
              <a:buFontTx/>
              <a:buChar char="-"/>
            </a:pPr>
            <a:r>
              <a:rPr lang="en-SG" sz="1200" dirty="0">
                <a:solidFill>
                  <a:srgbClr val="FF0000"/>
                </a:solidFill>
              </a:rPr>
              <a:t> </a:t>
            </a:r>
            <a:r>
              <a:rPr lang="en-SG" sz="1200" dirty="0" smtClean="0">
                <a:solidFill>
                  <a:srgbClr val="FF0000"/>
                </a:solidFill>
              </a:rPr>
              <a:t>Positive regulation of </a:t>
            </a:r>
            <a:r>
              <a:rPr lang="en-SG" sz="1200" dirty="0" err="1" smtClean="0">
                <a:solidFill>
                  <a:srgbClr val="FF0000"/>
                </a:solidFill>
              </a:rPr>
              <a:t>GTPase</a:t>
            </a:r>
            <a:r>
              <a:rPr lang="en-SG" sz="1200" dirty="0" smtClean="0">
                <a:solidFill>
                  <a:srgbClr val="FF0000"/>
                </a:solidFill>
              </a:rPr>
              <a:t> activity</a:t>
            </a:r>
          </a:p>
          <a:p>
            <a:pPr>
              <a:buFontTx/>
              <a:buChar char="-"/>
            </a:pPr>
            <a:r>
              <a:rPr lang="en-SG" sz="1200" dirty="0"/>
              <a:t> </a:t>
            </a:r>
            <a:r>
              <a:rPr lang="en-SG" sz="1200" dirty="0" smtClean="0"/>
              <a:t>Negative regulation of transcription from RNA </a:t>
            </a:r>
            <a:r>
              <a:rPr lang="en-SG" sz="1200" dirty="0" err="1" smtClean="0"/>
              <a:t>pol</a:t>
            </a:r>
            <a:r>
              <a:rPr lang="en-SG" sz="1200" dirty="0" smtClean="0"/>
              <a:t> II promoter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4258" y="5074241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SG" sz="1200" dirty="0" smtClean="0">
                <a:solidFill>
                  <a:srgbClr val="FF0000"/>
                </a:solidFill>
              </a:rPr>
              <a:t> Positive regulation of </a:t>
            </a:r>
            <a:r>
              <a:rPr lang="en-SG" sz="1200" dirty="0" err="1" smtClean="0">
                <a:solidFill>
                  <a:srgbClr val="FF0000"/>
                </a:solidFill>
              </a:rPr>
              <a:t>GTPase</a:t>
            </a:r>
            <a:r>
              <a:rPr lang="en-SG" sz="1200" dirty="0" smtClean="0">
                <a:solidFill>
                  <a:srgbClr val="FF0000"/>
                </a:solidFill>
              </a:rPr>
              <a:t> activity</a:t>
            </a:r>
          </a:p>
          <a:p>
            <a:pPr>
              <a:buFontTx/>
              <a:buChar char="-"/>
            </a:pPr>
            <a:r>
              <a:rPr lang="en-SG" sz="1200" dirty="0" smtClean="0"/>
              <a:t> Establishment of cell </a:t>
            </a:r>
            <a:r>
              <a:rPr lang="en-SG" sz="1200" dirty="0" err="1" smtClean="0"/>
              <a:t>polairty</a:t>
            </a:r>
            <a:endParaRPr lang="en-SG" sz="1200" dirty="0" smtClean="0"/>
          </a:p>
          <a:p>
            <a:pPr>
              <a:buFontTx/>
              <a:buChar char="-"/>
            </a:pPr>
            <a:r>
              <a:rPr lang="en-SG" sz="1200" dirty="0" smtClean="0">
                <a:solidFill>
                  <a:srgbClr val="FF0000"/>
                </a:solidFill>
              </a:rPr>
              <a:t> Signal transduction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40152" y="5055567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SG" sz="1200" dirty="0" smtClean="0">
                <a:solidFill>
                  <a:srgbClr val="FF0000"/>
                </a:solidFill>
              </a:rPr>
              <a:t> Positive regulation of </a:t>
            </a:r>
            <a:r>
              <a:rPr lang="en-SG" sz="1200" dirty="0" err="1" smtClean="0">
                <a:solidFill>
                  <a:srgbClr val="FF0000"/>
                </a:solidFill>
              </a:rPr>
              <a:t>GTPase</a:t>
            </a:r>
            <a:r>
              <a:rPr lang="en-SG" sz="1200" dirty="0" smtClean="0">
                <a:solidFill>
                  <a:srgbClr val="FF0000"/>
                </a:solidFill>
              </a:rPr>
              <a:t> activity</a:t>
            </a:r>
          </a:p>
          <a:p>
            <a:pPr>
              <a:buFontTx/>
              <a:buChar char="-"/>
            </a:pPr>
            <a:r>
              <a:rPr lang="en-SG" sz="1200" dirty="0" smtClean="0"/>
              <a:t> Establishment of cell </a:t>
            </a:r>
            <a:r>
              <a:rPr lang="en-SG" sz="1200" dirty="0" err="1" smtClean="0"/>
              <a:t>polairty</a:t>
            </a:r>
            <a:endParaRPr lang="en-SG" sz="1200" dirty="0" smtClean="0"/>
          </a:p>
          <a:p>
            <a:pPr>
              <a:buFontTx/>
              <a:buChar char="-"/>
            </a:pPr>
            <a:r>
              <a:rPr lang="en-SG" sz="1200" dirty="0" smtClean="0"/>
              <a:t> Smoothened signaling pathway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52120" y="6351711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SG" sz="1200" dirty="0" smtClean="0"/>
              <a:t>Common terms in top10 also includes  </a:t>
            </a:r>
            <a:r>
              <a:rPr lang="en-SG" sz="1200" dirty="0" smtClean="0">
                <a:solidFill>
                  <a:srgbClr val="FF0000"/>
                </a:solidFill>
              </a:rPr>
              <a:t>Signal transduction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79512" y="2709746"/>
            <a:ext cx="3018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971236" y="3485246"/>
            <a:ext cx="3018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796136" y="3701270"/>
            <a:ext cx="3018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83768" y="764704"/>
            <a:ext cx="4032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dirty="0" smtClean="0">
                <a:solidFill>
                  <a:srgbClr val="FF0000"/>
                </a:solidFill>
              </a:rPr>
              <a:t>RNA within log2FC of  -0.5 to 0.5, compared to 0i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760" y="4271104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mtClean="0"/>
              <a:t>2i</a:t>
            </a:r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115616" y="426769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4i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1700188" y="4271104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6i</a:t>
            </a:r>
            <a:endParaRPr lang="en-SG" dirty="0"/>
          </a:p>
        </p:txBody>
      </p:sp>
      <p:sp>
        <p:nvSpPr>
          <p:cNvPr id="22" name="TextBox 21"/>
          <p:cNvSpPr txBox="1"/>
          <p:nvPr/>
        </p:nvSpPr>
        <p:spPr>
          <a:xfrm>
            <a:off x="2280444" y="426769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8i</a:t>
            </a:r>
            <a:endParaRPr lang="en-SG" dirty="0"/>
          </a:p>
        </p:txBody>
      </p:sp>
      <p:sp>
        <p:nvSpPr>
          <p:cNvPr id="23" name="TextBox 22"/>
          <p:cNvSpPr txBox="1"/>
          <p:nvPr/>
        </p:nvSpPr>
        <p:spPr>
          <a:xfrm>
            <a:off x="3381772" y="4296504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mtClean="0"/>
              <a:t>2i</a:t>
            </a:r>
            <a:endParaRPr lang="en-SG"/>
          </a:p>
        </p:txBody>
      </p:sp>
      <p:sp>
        <p:nvSpPr>
          <p:cNvPr id="24" name="TextBox 23"/>
          <p:cNvSpPr txBox="1"/>
          <p:nvPr/>
        </p:nvSpPr>
        <p:spPr>
          <a:xfrm>
            <a:off x="3936628" y="429309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4i</a:t>
            </a:r>
            <a:endParaRPr lang="en-SG" dirty="0"/>
          </a:p>
        </p:txBody>
      </p:sp>
      <p:sp>
        <p:nvSpPr>
          <p:cNvPr id="25" name="TextBox 24"/>
          <p:cNvSpPr txBox="1"/>
          <p:nvPr/>
        </p:nvSpPr>
        <p:spPr>
          <a:xfrm>
            <a:off x="4521200" y="4296504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6i</a:t>
            </a:r>
            <a:endParaRPr lang="en-SG" dirty="0"/>
          </a:p>
        </p:txBody>
      </p:sp>
      <p:sp>
        <p:nvSpPr>
          <p:cNvPr id="26" name="TextBox 25"/>
          <p:cNvSpPr txBox="1"/>
          <p:nvPr/>
        </p:nvSpPr>
        <p:spPr>
          <a:xfrm>
            <a:off x="5101456" y="429309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8i</a:t>
            </a:r>
            <a:endParaRPr lang="en-SG" dirty="0"/>
          </a:p>
        </p:txBody>
      </p:sp>
      <p:sp>
        <p:nvSpPr>
          <p:cNvPr id="27" name="TextBox 26"/>
          <p:cNvSpPr txBox="1"/>
          <p:nvPr/>
        </p:nvSpPr>
        <p:spPr>
          <a:xfrm>
            <a:off x="6105376" y="4283804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mtClean="0"/>
              <a:t>2i</a:t>
            </a:r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6660232" y="428039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4i</a:t>
            </a:r>
            <a:endParaRPr lang="en-SG" dirty="0"/>
          </a:p>
        </p:txBody>
      </p:sp>
      <p:sp>
        <p:nvSpPr>
          <p:cNvPr id="29" name="TextBox 28"/>
          <p:cNvSpPr txBox="1"/>
          <p:nvPr/>
        </p:nvSpPr>
        <p:spPr>
          <a:xfrm>
            <a:off x="7244804" y="4283804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6i</a:t>
            </a:r>
            <a:endParaRPr lang="en-SG" dirty="0"/>
          </a:p>
        </p:txBody>
      </p:sp>
      <p:sp>
        <p:nvSpPr>
          <p:cNvPr id="30" name="TextBox 29"/>
          <p:cNvSpPr txBox="1"/>
          <p:nvPr/>
        </p:nvSpPr>
        <p:spPr>
          <a:xfrm>
            <a:off x="7825060" y="428039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8i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  <a:solidFill>
            <a:schemeClr val="accent3">
              <a:lumMod val="75000"/>
              <a:alpha val="29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 of heat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maps after clustering (0.3)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E:\GeneNames\02468 excel files\Analysis\Change TE but not RNA\Data from Dash\03to03\4.png"/>
          <p:cNvPicPr>
            <a:picLocks noChangeAspect="1" noChangeArrowheads="1"/>
          </p:cNvPicPr>
          <p:nvPr/>
        </p:nvPicPr>
        <p:blipFill>
          <a:blip r:embed="rId2" cstate="print"/>
          <a:srcRect l="11152" r="23954" b="4570"/>
          <a:stretch>
            <a:fillRect/>
          </a:stretch>
        </p:blipFill>
        <p:spPr bwMode="auto">
          <a:xfrm>
            <a:off x="503848" y="1628800"/>
            <a:ext cx="2340000" cy="2582436"/>
          </a:xfrm>
          <a:prstGeom prst="rect">
            <a:avLst/>
          </a:prstGeom>
          <a:noFill/>
        </p:spPr>
      </p:pic>
      <p:pic>
        <p:nvPicPr>
          <p:cNvPr id="1027" name="Picture 3" descr="E:\GeneNames\02468 excel files\Analysis\Change TE but not RNA\Data from Dash\03to03\5.png"/>
          <p:cNvPicPr>
            <a:picLocks noChangeAspect="1" noChangeArrowheads="1"/>
          </p:cNvPicPr>
          <p:nvPr/>
        </p:nvPicPr>
        <p:blipFill>
          <a:blip r:embed="rId3" cstate="print"/>
          <a:srcRect l="11442" r="24265" b="3574"/>
          <a:stretch>
            <a:fillRect/>
          </a:stretch>
        </p:blipFill>
        <p:spPr bwMode="auto">
          <a:xfrm>
            <a:off x="3275856" y="1628800"/>
            <a:ext cx="2343600" cy="2592288"/>
          </a:xfrm>
          <a:prstGeom prst="rect">
            <a:avLst/>
          </a:prstGeom>
          <a:noFill/>
        </p:spPr>
      </p:pic>
      <p:pic>
        <p:nvPicPr>
          <p:cNvPr id="1028" name="Picture 4" descr="E:\GeneNames\02468 excel files\Analysis\Change TE but not RNA\Data from Dash\03to03\6.png"/>
          <p:cNvPicPr>
            <a:picLocks noChangeAspect="1" noChangeArrowheads="1"/>
          </p:cNvPicPr>
          <p:nvPr/>
        </p:nvPicPr>
        <p:blipFill>
          <a:blip r:embed="rId4" cstate="print"/>
          <a:srcRect l="11809" b="5542"/>
          <a:stretch>
            <a:fillRect/>
          </a:stretch>
        </p:blipFill>
        <p:spPr bwMode="auto">
          <a:xfrm>
            <a:off x="6120472" y="1628800"/>
            <a:ext cx="2700000" cy="252028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V="1">
            <a:off x="179512" y="3284984"/>
            <a:ext cx="3018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301" y="2708920"/>
            <a:ext cx="3018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58977" y="2392752"/>
            <a:ext cx="3018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5818" y="4293096"/>
            <a:ext cx="2016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u="sng" dirty="0" smtClean="0"/>
              <a:t>GO terms from cluster</a:t>
            </a:r>
            <a:endParaRPr lang="en-SG" sz="15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4639281"/>
            <a:ext cx="273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SG" sz="1200" dirty="0" smtClean="0"/>
              <a:t> </a:t>
            </a:r>
            <a:r>
              <a:rPr lang="en-SG" sz="1200" dirty="0" smtClean="0">
                <a:solidFill>
                  <a:srgbClr val="FF0000"/>
                </a:solidFill>
              </a:rPr>
              <a:t>Positive regulation of </a:t>
            </a:r>
            <a:r>
              <a:rPr lang="en-SG" sz="1200" dirty="0" err="1" smtClean="0">
                <a:solidFill>
                  <a:srgbClr val="FF0000"/>
                </a:solidFill>
              </a:rPr>
              <a:t>GTPase</a:t>
            </a:r>
            <a:r>
              <a:rPr lang="en-SG" sz="1200" dirty="0" smtClean="0">
                <a:solidFill>
                  <a:srgbClr val="FF0000"/>
                </a:solidFill>
              </a:rPr>
              <a:t> activity</a:t>
            </a:r>
          </a:p>
          <a:p>
            <a:pPr>
              <a:buFontTx/>
              <a:buChar char="-"/>
            </a:pPr>
            <a:r>
              <a:rPr lang="en-SG" sz="1200" dirty="0" smtClean="0"/>
              <a:t> Regulation of vesicle fusion</a:t>
            </a:r>
          </a:p>
          <a:p>
            <a:pPr>
              <a:buFontTx/>
              <a:buChar char="-"/>
            </a:pPr>
            <a:r>
              <a:rPr lang="en-SG" sz="1200" dirty="0" smtClean="0"/>
              <a:t> Activation of </a:t>
            </a:r>
            <a:r>
              <a:rPr lang="en-SG" sz="1200" dirty="0" err="1" smtClean="0"/>
              <a:t>GTPase</a:t>
            </a:r>
            <a:r>
              <a:rPr lang="en-SG" sz="1200" dirty="0" smtClean="0"/>
              <a:t> </a:t>
            </a:r>
            <a:r>
              <a:rPr lang="en-SG" sz="1200" dirty="0" smtClean="0"/>
              <a:t>activity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74258" y="4657955"/>
            <a:ext cx="25922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SG" sz="1200" dirty="0" smtClean="0">
                <a:solidFill>
                  <a:srgbClr val="FF0000"/>
                </a:solidFill>
              </a:rPr>
              <a:t> Positive regulation of </a:t>
            </a:r>
            <a:r>
              <a:rPr lang="en-SG" sz="1200" dirty="0" err="1" smtClean="0">
                <a:solidFill>
                  <a:srgbClr val="FF0000"/>
                </a:solidFill>
              </a:rPr>
              <a:t>GTPase</a:t>
            </a:r>
            <a:r>
              <a:rPr lang="en-SG" sz="1200" dirty="0" smtClean="0">
                <a:solidFill>
                  <a:srgbClr val="FF0000"/>
                </a:solidFill>
              </a:rPr>
              <a:t> activity</a:t>
            </a:r>
          </a:p>
          <a:p>
            <a:pPr>
              <a:buFontTx/>
              <a:buChar char="-"/>
            </a:pPr>
            <a:r>
              <a:rPr lang="en-SG" sz="1200" dirty="0" smtClean="0">
                <a:solidFill>
                  <a:srgbClr val="FF0000"/>
                </a:solidFill>
              </a:rPr>
              <a:t> Positive regulation of transcription, DNA </a:t>
            </a:r>
            <a:r>
              <a:rPr lang="en-SG" sz="1200" dirty="0" err="1" smtClean="0">
                <a:solidFill>
                  <a:srgbClr val="FF0000"/>
                </a:solidFill>
              </a:rPr>
              <a:t>templated</a:t>
            </a:r>
            <a:endParaRPr lang="en-SG" sz="1200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SG" sz="1200" dirty="0" smtClean="0"/>
              <a:t> Positive regulation of dendrite development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0152" y="4639281"/>
            <a:ext cx="25922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SG" sz="1200" dirty="0" smtClean="0">
                <a:solidFill>
                  <a:srgbClr val="FF0000"/>
                </a:solidFill>
              </a:rPr>
              <a:t> Positive regulation of </a:t>
            </a:r>
            <a:r>
              <a:rPr lang="en-SG" sz="1200" dirty="0" err="1" smtClean="0">
                <a:solidFill>
                  <a:srgbClr val="FF0000"/>
                </a:solidFill>
              </a:rPr>
              <a:t>GTPase</a:t>
            </a:r>
            <a:r>
              <a:rPr lang="en-SG" sz="1200" dirty="0" smtClean="0">
                <a:solidFill>
                  <a:srgbClr val="FF0000"/>
                </a:solidFill>
              </a:rPr>
              <a:t> activity</a:t>
            </a:r>
          </a:p>
          <a:p>
            <a:pPr>
              <a:buFontTx/>
              <a:buChar char="-"/>
            </a:pPr>
            <a:r>
              <a:rPr lang="en-SG" sz="1200" dirty="0" smtClean="0"/>
              <a:t> Positive regulation of dendrite development</a:t>
            </a:r>
          </a:p>
          <a:p>
            <a:pPr>
              <a:buFontTx/>
              <a:buChar char="-"/>
            </a:pPr>
            <a:r>
              <a:rPr lang="en-SG" sz="1200" dirty="0" smtClean="0">
                <a:solidFill>
                  <a:srgbClr val="FF0000"/>
                </a:solidFill>
              </a:rPr>
              <a:t> Positive regulation of transcription, DNA-</a:t>
            </a:r>
            <a:r>
              <a:rPr lang="en-SG" sz="1200" dirty="0" err="1" smtClean="0">
                <a:solidFill>
                  <a:srgbClr val="FF0000"/>
                </a:solidFill>
              </a:rPr>
              <a:t>templated</a:t>
            </a:r>
            <a:endParaRPr lang="en-SG" sz="1200" dirty="0" smtClean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52120" y="6165304"/>
            <a:ext cx="3491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SG" sz="1200" dirty="0" smtClean="0"/>
              <a:t>Common terms in top10 also includes  </a:t>
            </a:r>
            <a:endParaRPr lang="en-SG" sz="1200" dirty="0" smtClean="0"/>
          </a:p>
          <a:p>
            <a:r>
              <a:rPr lang="en-SG" sz="1200" dirty="0" smtClean="0">
                <a:solidFill>
                  <a:srgbClr val="FF0000"/>
                </a:solidFill>
              </a:rPr>
              <a:t>Signal transduction</a:t>
            </a:r>
          </a:p>
          <a:p>
            <a:r>
              <a:rPr lang="en-SG" sz="1200" dirty="0" smtClean="0">
                <a:solidFill>
                  <a:srgbClr val="FF0000"/>
                </a:solidFill>
              </a:rPr>
              <a:t>Positive regulation of transcription, DNA-</a:t>
            </a:r>
            <a:r>
              <a:rPr lang="en-SG" sz="1200" dirty="0" err="1" smtClean="0">
                <a:solidFill>
                  <a:srgbClr val="FF0000"/>
                </a:solidFill>
              </a:rPr>
              <a:t>templated</a:t>
            </a:r>
            <a:endParaRPr lang="en-SG" sz="1200" dirty="0" smtClean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83768" y="764704"/>
            <a:ext cx="4032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dirty="0" smtClean="0">
                <a:solidFill>
                  <a:srgbClr val="FF0000"/>
                </a:solidFill>
              </a:rPr>
              <a:t>RNA within log2FC of  -0.3 to 0.3, compared to 0i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8459" y="6594865"/>
            <a:ext cx="2060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 smtClean="0"/>
              <a:t>Clustering by </a:t>
            </a:r>
            <a:r>
              <a:rPr lang="en-SG" sz="1000" dirty="0" err="1" smtClean="0"/>
              <a:t>kmeans</a:t>
            </a:r>
            <a:r>
              <a:rPr lang="en-SG" sz="1000" dirty="0" smtClean="0"/>
              <a:t>, done by Dash</a:t>
            </a:r>
            <a:endParaRPr lang="en-SG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6760</TotalTime>
  <Words>1237</Words>
  <Application>Microsoft Office PowerPoint</Application>
  <PresentationFormat>On-screen Show (4:3)</PresentationFormat>
  <Paragraphs>225</Paragraphs>
  <Slides>21</Slides>
  <Notes>12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Lab meeting</vt:lpstr>
      <vt:lpstr>Significance of Enterovirus-A71 (EV-A71)</vt:lpstr>
      <vt:lpstr>Summary of EV-A71 life cycle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Shawn</dc:creator>
  <cp:lastModifiedBy>Shawn</cp:lastModifiedBy>
  <cp:revision>361</cp:revision>
  <dcterms:created xsi:type="dcterms:W3CDTF">2019-01-26T15:56:49Z</dcterms:created>
  <dcterms:modified xsi:type="dcterms:W3CDTF">2019-02-19T06:08:25Z</dcterms:modified>
</cp:coreProperties>
</file>